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390" r:id="rId4"/>
  </p:sldMasterIdLst>
  <p:notesMasterIdLst>
    <p:notesMasterId r:id="rId28"/>
  </p:notesMasterIdLst>
  <p:handoutMasterIdLst>
    <p:handoutMasterId r:id="rId29"/>
  </p:handoutMasterIdLst>
  <p:sldIdLst>
    <p:sldId id="256" r:id="rId5"/>
    <p:sldId id="257" r:id="rId6"/>
    <p:sldId id="258" r:id="rId7"/>
    <p:sldId id="288" r:id="rId8"/>
    <p:sldId id="273" r:id="rId9"/>
    <p:sldId id="274" r:id="rId10"/>
    <p:sldId id="275" r:id="rId11"/>
    <p:sldId id="276" r:id="rId12"/>
    <p:sldId id="289" r:id="rId13"/>
    <p:sldId id="297" r:id="rId14"/>
    <p:sldId id="298" r:id="rId15"/>
    <p:sldId id="292" r:id="rId16"/>
    <p:sldId id="299" r:id="rId17"/>
    <p:sldId id="293" r:id="rId18"/>
    <p:sldId id="294" r:id="rId19"/>
    <p:sldId id="295" r:id="rId20"/>
    <p:sldId id="296" r:id="rId21"/>
    <p:sldId id="290" r:id="rId22"/>
    <p:sldId id="280" r:id="rId23"/>
    <p:sldId id="284" r:id="rId24"/>
    <p:sldId id="300" r:id="rId25"/>
    <p:sldId id="301" r:id="rId26"/>
    <p:sldId id="291" r:id="rId27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el" id="{E4E962BB-F059-514A-895C-D483F9E30959}">
          <p14:sldIdLst>
            <p14:sldId id="256"/>
          </p14:sldIdLst>
        </p14:section>
        <p14:section name="Produktdefinition" id="{56A814A0-842B-784E-9647-19B0AEEEB8C7}">
          <p14:sldIdLst>
            <p14:sldId id="257"/>
            <p14:sldId id="258"/>
          </p14:sldIdLst>
        </p14:section>
        <p14:section name="Situationsanalyse" id="{B5DBD192-CA2A-E541-AD0A-DD9102AC0178}">
          <p14:sldIdLst>
            <p14:sldId id="288"/>
            <p14:sldId id="273"/>
            <p14:sldId id="274"/>
            <p14:sldId id="275"/>
            <p14:sldId id="276"/>
          </p14:sldIdLst>
        </p14:section>
        <p14:section name="Strategische Marketingplanung" id="{306718D7-F0B0-4848-AD12-3633C52815ED}">
          <p14:sldIdLst>
            <p14:sldId id="289"/>
            <p14:sldId id="297"/>
            <p14:sldId id="298"/>
            <p14:sldId id="292"/>
            <p14:sldId id="299"/>
            <p14:sldId id="293"/>
            <p14:sldId id="294"/>
            <p14:sldId id="295"/>
            <p14:sldId id="296"/>
          </p14:sldIdLst>
        </p14:section>
        <p14:section name="Operative Marketingplanung" id="{85A000B2-9F48-A84E-A58F-D0956DBADEFD}">
          <p14:sldIdLst>
            <p14:sldId id="290"/>
            <p14:sldId id="280"/>
          </p14:sldIdLst>
        </p14:section>
        <p14:section name="Durchführung der Massnahmen" id="{7C420D6B-9125-5A40-977F-B029139033E3}">
          <p14:sldIdLst>
            <p14:sldId id="284"/>
            <p14:sldId id="300"/>
            <p14:sldId id="301"/>
          </p14:sldIdLst>
        </p14:section>
        <p14:section name="Kontrolle der Marketingergebnisse" id="{90F56E83-6B8C-7E46-8BE7-3C39AA957F1F}">
          <p14:sldIdLst>
            <p14:sldId id="2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01B821-A1FF-4177-AEE7-76D212191A09}">
  <a:tblStyle styleId="{B301B821-A1FF-4177-AEE7-76D212191A09}" styleName="Mittlere Formatvorlage 1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82" autoAdjust="0"/>
    <p:restoredTop sz="49206" autoAdjust="0"/>
  </p:normalViewPr>
  <p:slideViewPr>
    <p:cSldViewPr>
      <p:cViewPr>
        <p:scale>
          <a:sx n="83" d="100"/>
          <a:sy n="83" d="100"/>
        </p:scale>
        <p:origin x="1720" y="-2024"/>
      </p:cViewPr>
      <p:guideLst>
        <p:guide orient="horz" pos="2160"/>
        <p:guide pos="2880"/>
      </p:guideLst>
    </p:cSldViewPr>
  </p:slideViewPr>
  <p:outlineViewPr>
    <p:cViewPr>
      <p:scale>
        <a:sx n="30" d="100"/>
        <a:sy n="30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335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/Relationships>
</file>

<file path=ppt/_rels/viewProps.xml.rels><?xml version="1.0" encoding="UTF-8" standalone="yes"?>
<Relationships xmlns="http://schemas.openxmlformats.org/package/2006/relationships"><Relationship Id="rId9" Type="http://schemas.openxmlformats.org/officeDocument/2006/relationships/slide" Target="slides/slide9.xml"/><Relationship Id="rId20" Type="http://schemas.openxmlformats.org/officeDocument/2006/relationships/slide" Target="slides/slide23.xml"/><Relationship Id="rId10" Type="http://schemas.openxmlformats.org/officeDocument/2006/relationships/slide" Target="slides/slide10.xml"/><Relationship Id="rId11" Type="http://schemas.openxmlformats.org/officeDocument/2006/relationships/slide" Target="slides/slide11.xml"/><Relationship Id="rId12" Type="http://schemas.openxmlformats.org/officeDocument/2006/relationships/slide" Target="slides/slide12.xml"/><Relationship Id="rId13" Type="http://schemas.openxmlformats.org/officeDocument/2006/relationships/slide" Target="slides/slide13.xml"/><Relationship Id="rId14" Type="http://schemas.openxmlformats.org/officeDocument/2006/relationships/slide" Target="slides/slide14.xml"/><Relationship Id="rId15" Type="http://schemas.openxmlformats.org/officeDocument/2006/relationships/slide" Target="slides/slide15.xml"/><Relationship Id="rId16" Type="http://schemas.openxmlformats.org/officeDocument/2006/relationships/slide" Target="slides/slide16.xml"/><Relationship Id="rId17" Type="http://schemas.openxmlformats.org/officeDocument/2006/relationships/slide" Target="slides/slide17.xml"/><Relationship Id="rId18" Type="http://schemas.openxmlformats.org/officeDocument/2006/relationships/slide" Target="slides/slide18.xml"/><Relationship Id="rId19" Type="http://schemas.openxmlformats.org/officeDocument/2006/relationships/slide" Target="slides/slide20.xml"/><Relationship Id="rId1" Type="http://schemas.openxmlformats.org/officeDocument/2006/relationships/slide" Target="slides/slide1.xml"/><Relationship Id="rId2" Type="http://schemas.openxmlformats.org/officeDocument/2006/relationships/slide" Target="slides/slide2.xml"/><Relationship Id="rId3" Type="http://schemas.openxmlformats.org/officeDocument/2006/relationships/slide" Target="slides/slide3.xml"/><Relationship Id="rId4" Type="http://schemas.openxmlformats.org/officeDocument/2006/relationships/slide" Target="slides/slide4.xml"/><Relationship Id="rId5" Type="http://schemas.openxmlformats.org/officeDocument/2006/relationships/slide" Target="slides/slide5.xml"/><Relationship Id="rId6" Type="http://schemas.openxmlformats.org/officeDocument/2006/relationships/slide" Target="slides/slide6.xml"/><Relationship Id="rId7" Type="http://schemas.openxmlformats.org/officeDocument/2006/relationships/slide" Target="slides/slide7.xml"/><Relationship Id="rId8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412BB4-EA21-DD41-9279-3BD8F89B2C57}" type="doc">
      <dgm:prSet loTypeId="urn:microsoft.com/office/officeart/2005/8/layout/orgChart1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de-DE"/>
        </a:p>
      </dgm:t>
    </dgm:pt>
    <dgm:pt modelId="{D12E5DCB-6B0F-2F44-9FC1-58CC0EDB5DB6}">
      <dgm:prSet phldrT="[Text]" custT="1"/>
      <dgm:spPr>
        <a:solidFill>
          <a:schemeClr val="accent4"/>
        </a:solidFill>
      </dgm:spPr>
      <dgm:t>
        <a:bodyPr/>
        <a:lstStyle/>
        <a:p>
          <a:r>
            <a:rPr lang="de-DE" sz="1600" dirty="0" smtClean="0"/>
            <a:t>Leistungsmerkmale</a:t>
          </a:r>
          <a:endParaRPr lang="de-DE" sz="1600" dirty="0"/>
        </a:p>
      </dgm:t>
    </dgm:pt>
    <dgm:pt modelId="{3AF06D24-A1B8-1848-A7CA-7B341CCECA04}" type="parTrans" cxnId="{7F9281C8-667B-FC4F-AD55-2A1B4F8B72CE}">
      <dgm:prSet/>
      <dgm:spPr/>
      <dgm:t>
        <a:bodyPr/>
        <a:lstStyle/>
        <a:p>
          <a:endParaRPr lang="de-DE"/>
        </a:p>
      </dgm:t>
    </dgm:pt>
    <dgm:pt modelId="{7C241A13-CA97-9C48-AE24-462E8752446F}" type="sibTrans" cxnId="{7F9281C8-667B-FC4F-AD55-2A1B4F8B72CE}">
      <dgm:prSet/>
      <dgm:spPr/>
      <dgm:t>
        <a:bodyPr/>
        <a:lstStyle/>
        <a:p>
          <a:endParaRPr lang="de-DE"/>
        </a:p>
      </dgm:t>
    </dgm:pt>
    <dgm:pt modelId="{3A464261-8A61-CF48-A7FF-7259E5CEC6F5}">
      <dgm:prSet phldrT="[Text]" custT="1"/>
      <dgm:spPr/>
      <dgm:t>
        <a:bodyPr/>
        <a:lstStyle/>
        <a:p>
          <a:r>
            <a:rPr lang="de-DE" sz="1600" dirty="0" smtClean="0"/>
            <a:t>Arbeitsplätze</a:t>
          </a:r>
          <a:endParaRPr lang="de-DE" sz="1600" dirty="0"/>
        </a:p>
      </dgm:t>
    </dgm:pt>
    <dgm:pt modelId="{B02B4349-AADA-0044-90A9-EE2AAE4A612D}" type="parTrans" cxnId="{CFBF801D-5EB3-D140-9328-C740DD3B87FE}">
      <dgm:prSet/>
      <dgm:spPr/>
      <dgm:t>
        <a:bodyPr/>
        <a:lstStyle/>
        <a:p>
          <a:endParaRPr lang="de-DE"/>
        </a:p>
      </dgm:t>
    </dgm:pt>
    <dgm:pt modelId="{41E384B1-F247-D341-9B92-2A7C2A143E77}" type="sibTrans" cxnId="{CFBF801D-5EB3-D140-9328-C740DD3B87FE}">
      <dgm:prSet/>
      <dgm:spPr/>
      <dgm:t>
        <a:bodyPr/>
        <a:lstStyle/>
        <a:p>
          <a:endParaRPr lang="de-DE"/>
        </a:p>
      </dgm:t>
    </dgm:pt>
    <dgm:pt modelId="{4DF4928B-8EB6-4B4B-A328-3EC9D7CD8712}">
      <dgm:prSet phldrT="[Text]" custT="1"/>
      <dgm:spPr/>
      <dgm:t>
        <a:bodyPr/>
        <a:lstStyle/>
        <a:p>
          <a:r>
            <a:rPr lang="de-DE" sz="1600" dirty="0" smtClean="0"/>
            <a:t>Seminarräume</a:t>
          </a:r>
          <a:endParaRPr lang="de-DE" sz="1600" dirty="0"/>
        </a:p>
      </dgm:t>
    </dgm:pt>
    <dgm:pt modelId="{2282F74C-77A6-BE42-98F6-019CD535F0C4}" type="parTrans" cxnId="{760FB630-F27C-D348-98F1-6D4AFE297667}">
      <dgm:prSet/>
      <dgm:spPr/>
      <dgm:t>
        <a:bodyPr/>
        <a:lstStyle/>
        <a:p>
          <a:endParaRPr lang="de-DE"/>
        </a:p>
      </dgm:t>
    </dgm:pt>
    <dgm:pt modelId="{ED63EFD5-81F6-E94A-AA31-025592208A8A}" type="sibTrans" cxnId="{760FB630-F27C-D348-98F1-6D4AFE297667}">
      <dgm:prSet/>
      <dgm:spPr/>
      <dgm:t>
        <a:bodyPr/>
        <a:lstStyle/>
        <a:p>
          <a:endParaRPr lang="de-DE"/>
        </a:p>
      </dgm:t>
    </dgm:pt>
    <dgm:pt modelId="{0E1F8245-5912-474F-8E88-0438B097D2F0}">
      <dgm:prSet phldrT="[Text]" custT="1"/>
      <dgm:spPr/>
      <dgm:t>
        <a:bodyPr/>
        <a:lstStyle/>
        <a:p>
          <a:r>
            <a:rPr lang="de-DE" sz="1600" dirty="0" smtClean="0"/>
            <a:t>Partyräume</a:t>
          </a:r>
          <a:endParaRPr lang="de-DE" sz="1600" dirty="0"/>
        </a:p>
      </dgm:t>
    </dgm:pt>
    <dgm:pt modelId="{03389905-C59B-884D-84F3-40315F948FCF}" type="parTrans" cxnId="{FFAC1ABB-7822-C549-95DA-D285BD365F23}">
      <dgm:prSet/>
      <dgm:spPr/>
      <dgm:t>
        <a:bodyPr/>
        <a:lstStyle/>
        <a:p>
          <a:endParaRPr lang="de-DE"/>
        </a:p>
      </dgm:t>
    </dgm:pt>
    <dgm:pt modelId="{11FEDB03-83E6-0647-8711-AAD1DB8A530D}" type="sibTrans" cxnId="{FFAC1ABB-7822-C549-95DA-D285BD365F23}">
      <dgm:prSet/>
      <dgm:spPr/>
      <dgm:t>
        <a:bodyPr/>
        <a:lstStyle/>
        <a:p>
          <a:endParaRPr lang="de-DE"/>
        </a:p>
      </dgm:t>
    </dgm:pt>
    <dgm:pt modelId="{AF261158-1467-674C-9FD4-30D26D809C71}">
      <dgm:prSet phldrT="[Text]" custT="1"/>
      <dgm:spPr/>
      <dgm:t>
        <a:bodyPr/>
        <a:lstStyle/>
        <a:p>
          <a:r>
            <a:rPr lang="de-DE" sz="1600" dirty="0" err="1" smtClean="0"/>
            <a:t>Hochzeitslocation</a:t>
          </a:r>
          <a:endParaRPr lang="de-DE" sz="1600" dirty="0"/>
        </a:p>
      </dgm:t>
    </dgm:pt>
    <dgm:pt modelId="{444C200A-C3FE-3B4F-8C77-8C82055668EF}" type="parTrans" cxnId="{9AC645EA-3AC4-374F-B074-20D574941539}">
      <dgm:prSet/>
      <dgm:spPr/>
      <dgm:t>
        <a:bodyPr/>
        <a:lstStyle/>
        <a:p>
          <a:endParaRPr lang="de-DE"/>
        </a:p>
      </dgm:t>
    </dgm:pt>
    <dgm:pt modelId="{F318C054-380E-3244-8A6B-58ADAE2331E3}" type="sibTrans" cxnId="{9AC645EA-3AC4-374F-B074-20D574941539}">
      <dgm:prSet/>
      <dgm:spPr/>
      <dgm:t>
        <a:bodyPr/>
        <a:lstStyle/>
        <a:p>
          <a:endParaRPr lang="de-DE"/>
        </a:p>
      </dgm:t>
    </dgm:pt>
    <dgm:pt modelId="{C38D5BD2-1333-A549-8B18-6942C37DDAF8}" type="pres">
      <dgm:prSet presAssocID="{23412BB4-EA21-DD41-9279-3BD8F89B2C5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de-DE"/>
        </a:p>
      </dgm:t>
    </dgm:pt>
    <dgm:pt modelId="{93EE1DBF-05A2-5A4B-B7AA-FEBA0F07CD85}" type="pres">
      <dgm:prSet presAssocID="{D12E5DCB-6B0F-2F44-9FC1-58CC0EDB5DB6}" presName="hierRoot1" presStyleCnt="0">
        <dgm:presLayoutVars>
          <dgm:hierBranch val="init"/>
        </dgm:presLayoutVars>
      </dgm:prSet>
      <dgm:spPr/>
    </dgm:pt>
    <dgm:pt modelId="{F365BAD2-DF24-9048-9916-5263981E2CD3}" type="pres">
      <dgm:prSet presAssocID="{D12E5DCB-6B0F-2F44-9FC1-58CC0EDB5DB6}" presName="rootComposite1" presStyleCnt="0"/>
      <dgm:spPr/>
    </dgm:pt>
    <dgm:pt modelId="{A3D23635-A326-4E48-B804-435359D46F5E}" type="pres">
      <dgm:prSet presAssocID="{D12E5DCB-6B0F-2F44-9FC1-58CC0EDB5DB6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A3A4FAAD-B03B-364F-B738-9F5D2ECC1AD4}" type="pres">
      <dgm:prSet presAssocID="{D12E5DCB-6B0F-2F44-9FC1-58CC0EDB5DB6}" presName="rootConnector1" presStyleLbl="node1" presStyleIdx="0" presStyleCnt="0"/>
      <dgm:spPr/>
      <dgm:t>
        <a:bodyPr/>
        <a:lstStyle/>
        <a:p>
          <a:endParaRPr lang="de-DE"/>
        </a:p>
      </dgm:t>
    </dgm:pt>
    <dgm:pt modelId="{0059C490-2D18-DE40-AA97-6C5D94E37E57}" type="pres">
      <dgm:prSet presAssocID="{D12E5DCB-6B0F-2F44-9FC1-58CC0EDB5DB6}" presName="hierChild2" presStyleCnt="0"/>
      <dgm:spPr/>
    </dgm:pt>
    <dgm:pt modelId="{8397CA0D-09C5-7B42-B5A4-CD1BF12E3A44}" type="pres">
      <dgm:prSet presAssocID="{B02B4349-AADA-0044-90A9-EE2AAE4A612D}" presName="Name37" presStyleLbl="parChTrans1D2" presStyleIdx="0" presStyleCnt="4"/>
      <dgm:spPr/>
      <dgm:t>
        <a:bodyPr/>
        <a:lstStyle/>
        <a:p>
          <a:endParaRPr lang="de-DE"/>
        </a:p>
      </dgm:t>
    </dgm:pt>
    <dgm:pt modelId="{96BE9E1C-423C-7245-AC19-AE8D2CA23433}" type="pres">
      <dgm:prSet presAssocID="{3A464261-8A61-CF48-A7FF-7259E5CEC6F5}" presName="hierRoot2" presStyleCnt="0">
        <dgm:presLayoutVars>
          <dgm:hierBranch val="init"/>
        </dgm:presLayoutVars>
      </dgm:prSet>
      <dgm:spPr/>
    </dgm:pt>
    <dgm:pt modelId="{18A5C781-A1D1-9344-91D0-11869B895BD7}" type="pres">
      <dgm:prSet presAssocID="{3A464261-8A61-CF48-A7FF-7259E5CEC6F5}" presName="rootComposite" presStyleCnt="0"/>
      <dgm:spPr/>
    </dgm:pt>
    <dgm:pt modelId="{03E7A206-550E-A947-AD45-2C62EEB9CB87}" type="pres">
      <dgm:prSet presAssocID="{3A464261-8A61-CF48-A7FF-7259E5CEC6F5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4D1ADA0-9DDF-8D41-B6D5-FC2CBDAF3C5C}" type="pres">
      <dgm:prSet presAssocID="{3A464261-8A61-CF48-A7FF-7259E5CEC6F5}" presName="rootConnector" presStyleLbl="node2" presStyleIdx="0" presStyleCnt="4"/>
      <dgm:spPr/>
      <dgm:t>
        <a:bodyPr/>
        <a:lstStyle/>
        <a:p>
          <a:endParaRPr lang="de-DE"/>
        </a:p>
      </dgm:t>
    </dgm:pt>
    <dgm:pt modelId="{6669F8C6-3F0B-4440-8C93-B1CCDF543489}" type="pres">
      <dgm:prSet presAssocID="{3A464261-8A61-CF48-A7FF-7259E5CEC6F5}" presName="hierChild4" presStyleCnt="0"/>
      <dgm:spPr/>
    </dgm:pt>
    <dgm:pt modelId="{CBEB3542-254F-F743-A01D-CF3B9C2B9BA5}" type="pres">
      <dgm:prSet presAssocID="{3A464261-8A61-CF48-A7FF-7259E5CEC6F5}" presName="hierChild5" presStyleCnt="0"/>
      <dgm:spPr/>
    </dgm:pt>
    <dgm:pt modelId="{DBD15FDC-567E-C745-95C9-7F7CEDF8F9CB}" type="pres">
      <dgm:prSet presAssocID="{2282F74C-77A6-BE42-98F6-019CD535F0C4}" presName="Name37" presStyleLbl="parChTrans1D2" presStyleIdx="1" presStyleCnt="4"/>
      <dgm:spPr/>
      <dgm:t>
        <a:bodyPr/>
        <a:lstStyle/>
        <a:p>
          <a:endParaRPr lang="de-DE"/>
        </a:p>
      </dgm:t>
    </dgm:pt>
    <dgm:pt modelId="{783B4F6B-F2C5-ED49-9A11-5005D31694B8}" type="pres">
      <dgm:prSet presAssocID="{4DF4928B-8EB6-4B4B-A328-3EC9D7CD8712}" presName="hierRoot2" presStyleCnt="0">
        <dgm:presLayoutVars>
          <dgm:hierBranch val="init"/>
        </dgm:presLayoutVars>
      </dgm:prSet>
      <dgm:spPr/>
    </dgm:pt>
    <dgm:pt modelId="{5D529EDE-6E7F-1E4B-9E98-FF23B6C84D73}" type="pres">
      <dgm:prSet presAssocID="{4DF4928B-8EB6-4B4B-A328-3EC9D7CD8712}" presName="rootComposite" presStyleCnt="0"/>
      <dgm:spPr/>
    </dgm:pt>
    <dgm:pt modelId="{17C70575-ADFB-F441-B0CF-300013FEC65E}" type="pres">
      <dgm:prSet presAssocID="{4DF4928B-8EB6-4B4B-A328-3EC9D7CD8712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34A347F1-42E6-344B-B4D0-66485E870216}" type="pres">
      <dgm:prSet presAssocID="{4DF4928B-8EB6-4B4B-A328-3EC9D7CD8712}" presName="rootConnector" presStyleLbl="node2" presStyleIdx="1" presStyleCnt="4"/>
      <dgm:spPr/>
      <dgm:t>
        <a:bodyPr/>
        <a:lstStyle/>
        <a:p>
          <a:endParaRPr lang="de-DE"/>
        </a:p>
      </dgm:t>
    </dgm:pt>
    <dgm:pt modelId="{8FE61336-F621-964C-909D-1EC1B1BDB940}" type="pres">
      <dgm:prSet presAssocID="{4DF4928B-8EB6-4B4B-A328-3EC9D7CD8712}" presName="hierChild4" presStyleCnt="0"/>
      <dgm:spPr/>
    </dgm:pt>
    <dgm:pt modelId="{E0CBE3E2-777A-BA4C-B349-280A8F9547F4}" type="pres">
      <dgm:prSet presAssocID="{4DF4928B-8EB6-4B4B-A328-3EC9D7CD8712}" presName="hierChild5" presStyleCnt="0"/>
      <dgm:spPr/>
    </dgm:pt>
    <dgm:pt modelId="{D518EAEE-62CC-2C43-8086-3A02B0FB22D6}" type="pres">
      <dgm:prSet presAssocID="{03389905-C59B-884D-84F3-40315F948FCF}" presName="Name37" presStyleLbl="parChTrans1D2" presStyleIdx="2" presStyleCnt="4"/>
      <dgm:spPr/>
      <dgm:t>
        <a:bodyPr/>
        <a:lstStyle/>
        <a:p>
          <a:endParaRPr lang="de-DE"/>
        </a:p>
      </dgm:t>
    </dgm:pt>
    <dgm:pt modelId="{B64E1093-2D5F-9B41-88D9-9AC42002B281}" type="pres">
      <dgm:prSet presAssocID="{0E1F8245-5912-474F-8E88-0438B097D2F0}" presName="hierRoot2" presStyleCnt="0">
        <dgm:presLayoutVars>
          <dgm:hierBranch val="init"/>
        </dgm:presLayoutVars>
      </dgm:prSet>
      <dgm:spPr/>
    </dgm:pt>
    <dgm:pt modelId="{E8055AAB-E60A-C94C-AFAB-00CCE868311E}" type="pres">
      <dgm:prSet presAssocID="{0E1F8245-5912-474F-8E88-0438B097D2F0}" presName="rootComposite" presStyleCnt="0"/>
      <dgm:spPr/>
    </dgm:pt>
    <dgm:pt modelId="{30C90B68-9CEC-9A48-B7B2-4B7DFB972F2C}" type="pres">
      <dgm:prSet presAssocID="{0E1F8245-5912-474F-8E88-0438B097D2F0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A65EFB5-75F6-9341-B401-EC5D8A6FE0C7}" type="pres">
      <dgm:prSet presAssocID="{0E1F8245-5912-474F-8E88-0438B097D2F0}" presName="rootConnector" presStyleLbl="node2" presStyleIdx="2" presStyleCnt="4"/>
      <dgm:spPr/>
      <dgm:t>
        <a:bodyPr/>
        <a:lstStyle/>
        <a:p>
          <a:endParaRPr lang="de-DE"/>
        </a:p>
      </dgm:t>
    </dgm:pt>
    <dgm:pt modelId="{BCBF1891-7D56-F546-B0B8-4E8D0F60054D}" type="pres">
      <dgm:prSet presAssocID="{0E1F8245-5912-474F-8E88-0438B097D2F0}" presName="hierChild4" presStyleCnt="0"/>
      <dgm:spPr/>
    </dgm:pt>
    <dgm:pt modelId="{34B36CC9-DDEF-8A48-AC38-FD5BB39DF4F5}" type="pres">
      <dgm:prSet presAssocID="{0E1F8245-5912-474F-8E88-0438B097D2F0}" presName="hierChild5" presStyleCnt="0"/>
      <dgm:spPr/>
    </dgm:pt>
    <dgm:pt modelId="{6E3FAD43-7825-7248-BD02-EA8D21A40CA2}" type="pres">
      <dgm:prSet presAssocID="{444C200A-C3FE-3B4F-8C77-8C82055668EF}" presName="Name37" presStyleLbl="parChTrans1D2" presStyleIdx="3" presStyleCnt="4"/>
      <dgm:spPr/>
      <dgm:t>
        <a:bodyPr/>
        <a:lstStyle/>
        <a:p>
          <a:endParaRPr lang="de-DE"/>
        </a:p>
      </dgm:t>
    </dgm:pt>
    <dgm:pt modelId="{B03FDCDA-8858-6744-8A27-63DFD73F4CCB}" type="pres">
      <dgm:prSet presAssocID="{AF261158-1467-674C-9FD4-30D26D809C71}" presName="hierRoot2" presStyleCnt="0">
        <dgm:presLayoutVars>
          <dgm:hierBranch val="init"/>
        </dgm:presLayoutVars>
      </dgm:prSet>
      <dgm:spPr/>
    </dgm:pt>
    <dgm:pt modelId="{51AF049F-D114-B844-AAE5-4FE83816AB0A}" type="pres">
      <dgm:prSet presAssocID="{AF261158-1467-674C-9FD4-30D26D809C71}" presName="rootComposite" presStyleCnt="0"/>
      <dgm:spPr/>
    </dgm:pt>
    <dgm:pt modelId="{92D36171-EAE4-9D4E-BDC4-69F4F6331AD5}" type="pres">
      <dgm:prSet presAssocID="{AF261158-1467-674C-9FD4-30D26D809C71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16F0E799-4843-8D45-B2D3-D188A028A913}" type="pres">
      <dgm:prSet presAssocID="{AF261158-1467-674C-9FD4-30D26D809C71}" presName="rootConnector" presStyleLbl="node2" presStyleIdx="3" presStyleCnt="4"/>
      <dgm:spPr/>
      <dgm:t>
        <a:bodyPr/>
        <a:lstStyle/>
        <a:p>
          <a:endParaRPr lang="de-DE"/>
        </a:p>
      </dgm:t>
    </dgm:pt>
    <dgm:pt modelId="{31275433-00D4-5E4F-877C-08948588855A}" type="pres">
      <dgm:prSet presAssocID="{AF261158-1467-674C-9FD4-30D26D809C71}" presName="hierChild4" presStyleCnt="0"/>
      <dgm:spPr/>
    </dgm:pt>
    <dgm:pt modelId="{EF0938A0-3C80-F444-B8E4-92BFEDED36CD}" type="pres">
      <dgm:prSet presAssocID="{AF261158-1467-674C-9FD4-30D26D809C71}" presName="hierChild5" presStyleCnt="0"/>
      <dgm:spPr/>
    </dgm:pt>
    <dgm:pt modelId="{E97F5E05-41B9-1140-AA47-A7C3E37A85C9}" type="pres">
      <dgm:prSet presAssocID="{D12E5DCB-6B0F-2F44-9FC1-58CC0EDB5DB6}" presName="hierChild3" presStyleCnt="0"/>
      <dgm:spPr/>
    </dgm:pt>
  </dgm:ptLst>
  <dgm:cxnLst>
    <dgm:cxn modelId="{1D1F6894-D312-0A4D-BE47-6769328F0018}" type="presOf" srcId="{0E1F8245-5912-474F-8E88-0438B097D2F0}" destId="{2A65EFB5-75F6-9341-B401-EC5D8A6FE0C7}" srcOrd="1" destOrd="0" presId="urn:microsoft.com/office/officeart/2005/8/layout/orgChart1"/>
    <dgm:cxn modelId="{321CE20D-1348-3C4C-AF20-C3483D326C2F}" type="presOf" srcId="{2282F74C-77A6-BE42-98F6-019CD535F0C4}" destId="{DBD15FDC-567E-C745-95C9-7F7CEDF8F9CB}" srcOrd="0" destOrd="0" presId="urn:microsoft.com/office/officeart/2005/8/layout/orgChart1"/>
    <dgm:cxn modelId="{3B126544-E42B-274C-B916-0E09D54D4F98}" type="presOf" srcId="{3A464261-8A61-CF48-A7FF-7259E5CEC6F5}" destId="{24D1ADA0-9DDF-8D41-B6D5-FC2CBDAF3C5C}" srcOrd="1" destOrd="0" presId="urn:microsoft.com/office/officeart/2005/8/layout/orgChart1"/>
    <dgm:cxn modelId="{9D07A49E-30B2-7640-8556-CBA22E3F78D2}" type="presOf" srcId="{AF261158-1467-674C-9FD4-30D26D809C71}" destId="{92D36171-EAE4-9D4E-BDC4-69F4F6331AD5}" srcOrd="0" destOrd="0" presId="urn:microsoft.com/office/officeart/2005/8/layout/orgChart1"/>
    <dgm:cxn modelId="{CFBF801D-5EB3-D140-9328-C740DD3B87FE}" srcId="{D12E5DCB-6B0F-2F44-9FC1-58CC0EDB5DB6}" destId="{3A464261-8A61-CF48-A7FF-7259E5CEC6F5}" srcOrd="0" destOrd="0" parTransId="{B02B4349-AADA-0044-90A9-EE2AAE4A612D}" sibTransId="{41E384B1-F247-D341-9B92-2A7C2A143E77}"/>
    <dgm:cxn modelId="{9AC645EA-3AC4-374F-B074-20D574941539}" srcId="{D12E5DCB-6B0F-2F44-9FC1-58CC0EDB5DB6}" destId="{AF261158-1467-674C-9FD4-30D26D809C71}" srcOrd="3" destOrd="0" parTransId="{444C200A-C3FE-3B4F-8C77-8C82055668EF}" sibTransId="{F318C054-380E-3244-8A6B-58ADAE2331E3}"/>
    <dgm:cxn modelId="{3BCF246B-7027-7A46-9108-812D2FE6C012}" type="presOf" srcId="{444C200A-C3FE-3B4F-8C77-8C82055668EF}" destId="{6E3FAD43-7825-7248-BD02-EA8D21A40CA2}" srcOrd="0" destOrd="0" presId="urn:microsoft.com/office/officeart/2005/8/layout/orgChart1"/>
    <dgm:cxn modelId="{C99F6A0B-DBB1-4F4A-AED7-3A6E7F3DAE64}" type="presOf" srcId="{D12E5DCB-6B0F-2F44-9FC1-58CC0EDB5DB6}" destId="{A3A4FAAD-B03B-364F-B738-9F5D2ECC1AD4}" srcOrd="1" destOrd="0" presId="urn:microsoft.com/office/officeart/2005/8/layout/orgChart1"/>
    <dgm:cxn modelId="{9C7E9823-9BE8-3C4F-8A81-B0590D23EED9}" type="presOf" srcId="{D12E5DCB-6B0F-2F44-9FC1-58CC0EDB5DB6}" destId="{A3D23635-A326-4E48-B804-435359D46F5E}" srcOrd="0" destOrd="0" presId="urn:microsoft.com/office/officeart/2005/8/layout/orgChart1"/>
    <dgm:cxn modelId="{E3F1BD14-3C95-9F4A-9224-77CF2F2A95F9}" type="presOf" srcId="{AF261158-1467-674C-9FD4-30D26D809C71}" destId="{16F0E799-4843-8D45-B2D3-D188A028A913}" srcOrd="1" destOrd="0" presId="urn:microsoft.com/office/officeart/2005/8/layout/orgChart1"/>
    <dgm:cxn modelId="{D542337B-513C-6649-B963-06F4CF9BEDAB}" type="presOf" srcId="{03389905-C59B-884D-84F3-40315F948FCF}" destId="{D518EAEE-62CC-2C43-8086-3A02B0FB22D6}" srcOrd="0" destOrd="0" presId="urn:microsoft.com/office/officeart/2005/8/layout/orgChart1"/>
    <dgm:cxn modelId="{90DF4A7D-47A4-B044-B873-E5E20F131331}" type="presOf" srcId="{23412BB4-EA21-DD41-9279-3BD8F89B2C57}" destId="{C38D5BD2-1333-A549-8B18-6942C37DDAF8}" srcOrd="0" destOrd="0" presId="urn:microsoft.com/office/officeart/2005/8/layout/orgChart1"/>
    <dgm:cxn modelId="{E8161D34-9DEB-0344-A88F-135FD1F5DE6C}" type="presOf" srcId="{4DF4928B-8EB6-4B4B-A328-3EC9D7CD8712}" destId="{17C70575-ADFB-F441-B0CF-300013FEC65E}" srcOrd="0" destOrd="0" presId="urn:microsoft.com/office/officeart/2005/8/layout/orgChart1"/>
    <dgm:cxn modelId="{7537C953-AF0A-CB44-9D30-66A3D11189A7}" type="presOf" srcId="{4DF4928B-8EB6-4B4B-A328-3EC9D7CD8712}" destId="{34A347F1-42E6-344B-B4D0-66485E870216}" srcOrd="1" destOrd="0" presId="urn:microsoft.com/office/officeart/2005/8/layout/orgChart1"/>
    <dgm:cxn modelId="{7F9281C8-667B-FC4F-AD55-2A1B4F8B72CE}" srcId="{23412BB4-EA21-DD41-9279-3BD8F89B2C57}" destId="{D12E5DCB-6B0F-2F44-9FC1-58CC0EDB5DB6}" srcOrd="0" destOrd="0" parTransId="{3AF06D24-A1B8-1848-A7CA-7B341CCECA04}" sibTransId="{7C241A13-CA97-9C48-AE24-462E8752446F}"/>
    <dgm:cxn modelId="{FF5E936F-8F1B-E049-9A9D-F34F5A3D8BFE}" type="presOf" srcId="{B02B4349-AADA-0044-90A9-EE2AAE4A612D}" destId="{8397CA0D-09C5-7B42-B5A4-CD1BF12E3A44}" srcOrd="0" destOrd="0" presId="urn:microsoft.com/office/officeart/2005/8/layout/orgChart1"/>
    <dgm:cxn modelId="{760FB630-F27C-D348-98F1-6D4AFE297667}" srcId="{D12E5DCB-6B0F-2F44-9FC1-58CC0EDB5DB6}" destId="{4DF4928B-8EB6-4B4B-A328-3EC9D7CD8712}" srcOrd="1" destOrd="0" parTransId="{2282F74C-77A6-BE42-98F6-019CD535F0C4}" sibTransId="{ED63EFD5-81F6-E94A-AA31-025592208A8A}"/>
    <dgm:cxn modelId="{89367E1E-6EB4-3947-A727-C7F4AF42D1F7}" type="presOf" srcId="{3A464261-8A61-CF48-A7FF-7259E5CEC6F5}" destId="{03E7A206-550E-A947-AD45-2C62EEB9CB87}" srcOrd="0" destOrd="0" presId="urn:microsoft.com/office/officeart/2005/8/layout/orgChart1"/>
    <dgm:cxn modelId="{FFAC1ABB-7822-C549-95DA-D285BD365F23}" srcId="{D12E5DCB-6B0F-2F44-9FC1-58CC0EDB5DB6}" destId="{0E1F8245-5912-474F-8E88-0438B097D2F0}" srcOrd="2" destOrd="0" parTransId="{03389905-C59B-884D-84F3-40315F948FCF}" sibTransId="{11FEDB03-83E6-0647-8711-AAD1DB8A530D}"/>
    <dgm:cxn modelId="{EA040E0D-27C6-4F44-BB5C-537907E21C99}" type="presOf" srcId="{0E1F8245-5912-474F-8E88-0438B097D2F0}" destId="{30C90B68-9CEC-9A48-B7B2-4B7DFB972F2C}" srcOrd="0" destOrd="0" presId="urn:microsoft.com/office/officeart/2005/8/layout/orgChart1"/>
    <dgm:cxn modelId="{17BCE187-07DE-E04F-993E-4A43F64616B9}" type="presParOf" srcId="{C38D5BD2-1333-A549-8B18-6942C37DDAF8}" destId="{93EE1DBF-05A2-5A4B-B7AA-FEBA0F07CD85}" srcOrd="0" destOrd="0" presId="urn:microsoft.com/office/officeart/2005/8/layout/orgChart1"/>
    <dgm:cxn modelId="{C3C2BF7F-121E-6B47-BC46-0CA81C1B20D7}" type="presParOf" srcId="{93EE1DBF-05A2-5A4B-B7AA-FEBA0F07CD85}" destId="{F365BAD2-DF24-9048-9916-5263981E2CD3}" srcOrd="0" destOrd="0" presId="urn:microsoft.com/office/officeart/2005/8/layout/orgChart1"/>
    <dgm:cxn modelId="{52EDB8B2-9E80-0543-9A16-6021BAE1F4AE}" type="presParOf" srcId="{F365BAD2-DF24-9048-9916-5263981E2CD3}" destId="{A3D23635-A326-4E48-B804-435359D46F5E}" srcOrd="0" destOrd="0" presId="urn:microsoft.com/office/officeart/2005/8/layout/orgChart1"/>
    <dgm:cxn modelId="{2760F191-CAF8-654F-9E38-24220AB531D7}" type="presParOf" srcId="{F365BAD2-DF24-9048-9916-5263981E2CD3}" destId="{A3A4FAAD-B03B-364F-B738-9F5D2ECC1AD4}" srcOrd="1" destOrd="0" presId="urn:microsoft.com/office/officeart/2005/8/layout/orgChart1"/>
    <dgm:cxn modelId="{9EE684B5-1076-CD4A-8A17-25AA0C91B33A}" type="presParOf" srcId="{93EE1DBF-05A2-5A4B-B7AA-FEBA0F07CD85}" destId="{0059C490-2D18-DE40-AA97-6C5D94E37E57}" srcOrd="1" destOrd="0" presId="urn:microsoft.com/office/officeart/2005/8/layout/orgChart1"/>
    <dgm:cxn modelId="{1D80A8A9-75F6-B546-A6C9-5338C7164B9D}" type="presParOf" srcId="{0059C490-2D18-DE40-AA97-6C5D94E37E57}" destId="{8397CA0D-09C5-7B42-B5A4-CD1BF12E3A44}" srcOrd="0" destOrd="0" presId="urn:microsoft.com/office/officeart/2005/8/layout/orgChart1"/>
    <dgm:cxn modelId="{C7D8B278-AECC-C240-89C8-2FF3213D5E57}" type="presParOf" srcId="{0059C490-2D18-DE40-AA97-6C5D94E37E57}" destId="{96BE9E1C-423C-7245-AC19-AE8D2CA23433}" srcOrd="1" destOrd="0" presId="urn:microsoft.com/office/officeart/2005/8/layout/orgChart1"/>
    <dgm:cxn modelId="{FBB249B3-5578-EB4F-B627-8CA859F79A73}" type="presParOf" srcId="{96BE9E1C-423C-7245-AC19-AE8D2CA23433}" destId="{18A5C781-A1D1-9344-91D0-11869B895BD7}" srcOrd="0" destOrd="0" presId="urn:microsoft.com/office/officeart/2005/8/layout/orgChart1"/>
    <dgm:cxn modelId="{13118BE1-08D9-0D46-814F-8211FBC9A9E9}" type="presParOf" srcId="{18A5C781-A1D1-9344-91D0-11869B895BD7}" destId="{03E7A206-550E-A947-AD45-2C62EEB9CB87}" srcOrd="0" destOrd="0" presId="urn:microsoft.com/office/officeart/2005/8/layout/orgChart1"/>
    <dgm:cxn modelId="{05E5DCF4-2569-4C4A-8F8D-A8EF794E9FC7}" type="presParOf" srcId="{18A5C781-A1D1-9344-91D0-11869B895BD7}" destId="{24D1ADA0-9DDF-8D41-B6D5-FC2CBDAF3C5C}" srcOrd="1" destOrd="0" presId="urn:microsoft.com/office/officeart/2005/8/layout/orgChart1"/>
    <dgm:cxn modelId="{ECDE90AC-BE14-BC42-8A23-162089E24A8D}" type="presParOf" srcId="{96BE9E1C-423C-7245-AC19-AE8D2CA23433}" destId="{6669F8C6-3F0B-4440-8C93-B1CCDF543489}" srcOrd="1" destOrd="0" presId="urn:microsoft.com/office/officeart/2005/8/layout/orgChart1"/>
    <dgm:cxn modelId="{9DE2F195-30DB-014A-B62C-E54CCC112543}" type="presParOf" srcId="{96BE9E1C-423C-7245-AC19-AE8D2CA23433}" destId="{CBEB3542-254F-F743-A01D-CF3B9C2B9BA5}" srcOrd="2" destOrd="0" presId="urn:microsoft.com/office/officeart/2005/8/layout/orgChart1"/>
    <dgm:cxn modelId="{58B7C9BE-D8BA-6749-8008-E105CC881F7D}" type="presParOf" srcId="{0059C490-2D18-DE40-AA97-6C5D94E37E57}" destId="{DBD15FDC-567E-C745-95C9-7F7CEDF8F9CB}" srcOrd="2" destOrd="0" presId="urn:microsoft.com/office/officeart/2005/8/layout/orgChart1"/>
    <dgm:cxn modelId="{77FD3F68-B8DF-B548-9468-C3D2FD1E5FB4}" type="presParOf" srcId="{0059C490-2D18-DE40-AA97-6C5D94E37E57}" destId="{783B4F6B-F2C5-ED49-9A11-5005D31694B8}" srcOrd="3" destOrd="0" presId="urn:microsoft.com/office/officeart/2005/8/layout/orgChart1"/>
    <dgm:cxn modelId="{F44D4714-A3BF-FA44-9103-17E73209D423}" type="presParOf" srcId="{783B4F6B-F2C5-ED49-9A11-5005D31694B8}" destId="{5D529EDE-6E7F-1E4B-9E98-FF23B6C84D73}" srcOrd="0" destOrd="0" presId="urn:microsoft.com/office/officeart/2005/8/layout/orgChart1"/>
    <dgm:cxn modelId="{2C2A0964-0A8B-454E-A087-490DF5A9CC47}" type="presParOf" srcId="{5D529EDE-6E7F-1E4B-9E98-FF23B6C84D73}" destId="{17C70575-ADFB-F441-B0CF-300013FEC65E}" srcOrd="0" destOrd="0" presId="urn:microsoft.com/office/officeart/2005/8/layout/orgChart1"/>
    <dgm:cxn modelId="{295E2570-A72F-894B-9D44-0DE9A23C2B6D}" type="presParOf" srcId="{5D529EDE-6E7F-1E4B-9E98-FF23B6C84D73}" destId="{34A347F1-42E6-344B-B4D0-66485E870216}" srcOrd="1" destOrd="0" presId="urn:microsoft.com/office/officeart/2005/8/layout/orgChart1"/>
    <dgm:cxn modelId="{679F0282-EF82-B34A-B57E-17B8C2EB04ED}" type="presParOf" srcId="{783B4F6B-F2C5-ED49-9A11-5005D31694B8}" destId="{8FE61336-F621-964C-909D-1EC1B1BDB940}" srcOrd="1" destOrd="0" presId="urn:microsoft.com/office/officeart/2005/8/layout/orgChart1"/>
    <dgm:cxn modelId="{4AEB8302-1C36-5C49-9C10-3F4AE50AD9D4}" type="presParOf" srcId="{783B4F6B-F2C5-ED49-9A11-5005D31694B8}" destId="{E0CBE3E2-777A-BA4C-B349-280A8F9547F4}" srcOrd="2" destOrd="0" presId="urn:microsoft.com/office/officeart/2005/8/layout/orgChart1"/>
    <dgm:cxn modelId="{6C9D3B40-3DB6-7343-A359-6C48F2A42D4D}" type="presParOf" srcId="{0059C490-2D18-DE40-AA97-6C5D94E37E57}" destId="{D518EAEE-62CC-2C43-8086-3A02B0FB22D6}" srcOrd="4" destOrd="0" presId="urn:microsoft.com/office/officeart/2005/8/layout/orgChart1"/>
    <dgm:cxn modelId="{8C5DDE2A-E65E-A946-AE2E-E45C5F679BC1}" type="presParOf" srcId="{0059C490-2D18-DE40-AA97-6C5D94E37E57}" destId="{B64E1093-2D5F-9B41-88D9-9AC42002B281}" srcOrd="5" destOrd="0" presId="urn:microsoft.com/office/officeart/2005/8/layout/orgChart1"/>
    <dgm:cxn modelId="{C5DBB9AA-5C0E-1F43-B2E0-3E2F9B418515}" type="presParOf" srcId="{B64E1093-2D5F-9B41-88D9-9AC42002B281}" destId="{E8055AAB-E60A-C94C-AFAB-00CCE868311E}" srcOrd="0" destOrd="0" presId="urn:microsoft.com/office/officeart/2005/8/layout/orgChart1"/>
    <dgm:cxn modelId="{1C8D45C5-E81D-BC45-A51C-F5B728E01F5A}" type="presParOf" srcId="{E8055AAB-E60A-C94C-AFAB-00CCE868311E}" destId="{30C90B68-9CEC-9A48-B7B2-4B7DFB972F2C}" srcOrd="0" destOrd="0" presId="urn:microsoft.com/office/officeart/2005/8/layout/orgChart1"/>
    <dgm:cxn modelId="{64ECE341-C471-5A4C-AE1A-301AC1C95F1B}" type="presParOf" srcId="{E8055AAB-E60A-C94C-AFAB-00CCE868311E}" destId="{2A65EFB5-75F6-9341-B401-EC5D8A6FE0C7}" srcOrd="1" destOrd="0" presId="urn:microsoft.com/office/officeart/2005/8/layout/orgChart1"/>
    <dgm:cxn modelId="{17047E7E-0498-E24E-A316-A79910D12CC6}" type="presParOf" srcId="{B64E1093-2D5F-9B41-88D9-9AC42002B281}" destId="{BCBF1891-7D56-F546-B0B8-4E8D0F60054D}" srcOrd="1" destOrd="0" presId="urn:microsoft.com/office/officeart/2005/8/layout/orgChart1"/>
    <dgm:cxn modelId="{94405DFB-95EC-F147-9474-3BAA6A419A8D}" type="presParOf" srcId="{B64E1093-2D5F-9B41-88D9-9AC42002B281}" destId="{34B36CC9-DDEF-8A48-AC38-FD5BB39DF4F5}" srcOrd="2" destOrd="0" presId="urn:microsoft.com/office/officeart/2005/8/layout/orgChart1"/>
    <dgm:cxn modelId="{9CAEA68A-6D96-4641-B1BE-FFB70246C4C7}" type="presParOf" srcId="{0059C490-2D18-DE40-AA97-6C5D94E37E57}" destId="{6E3FAD43-7825-7248-BD02-EA8D21A40CA2}" srcOrd="6" destOrd="0" presId="urn:microsoft.com/office/officeart/2005/8/layout/orgChart1"/>
    <dgm:cxn modelId="{E2B3084E-1AAE-444A-9A05-B9DF13E012A8}" type="presParOf" srcId="{0059C490-2D18-DE40-AA97-6C5D94E37E57}" destId="{B03FDCDA-8858-6744-8A27-63DFD73F4CCB}" srcOrd="7" destOrd="0" presId="urn:microsoft.com/office/officeart/2005/8/layout/orgChart1"/>
    <dgm:cxn modelId="{C020ABB2-07E3-0949-AB2E-ED3A2CA99A20}" type="presParOf" srcId="{B03FDCDA-8858-6744-8A27-63DFD73F4CCB}" destId="{51AF049F-D114-B844-AAE5-4FE83816AB0A}" srcOrd="0" destOrd="0" presId="urn:microsoft.com/office/officeart/2005/8/layout/orgChart1"/>
    <dgm:cxn modelId="{47CB1AE7-5B11-D44B-A2A3-95B3A03538FE}" type="presParOf" srcId="{51AF049F-D114-B844-AAE5-4FE83816AB0A}" destId="{92D36171-EAE4-9D4E-BDC4-69F4F6331AD5}" srcOrd="0" destOrd="0" presId="urn:microsoft.com/office/officeart/2005/8/layout/orgChart1"/>
    <dgm:cxn modelId="{EB08234A-6893-5A43-934C-41E3426C5068}" type="presParOf" srcId="{51AF049F-D114-B844-AAE5-4FE83816AB0A}" destId="{16F0E799-4843-8D45-B2D3-D188A028A913}" srcOrd="1" destOrd="0" presId="urn:microsoft.com/office/officeart/2005/8/layout/orgChart1"/>
    <dgm:cxn modelId="{E0E81011-9B77-A641-BC60-CACE5B285B25}" type="presParOf" srcId="{B03FDCDA-8858-6744-8A27-63DFD73F4CCB}" destId="{31275433-00D4-5E4F-877C-08948588855A}" srcOrd="1" destOrd="0" presId="urn:microsoft.com/office/officeart/2005/8/layout/orgChart1"/>
    <dgm:cxn modelId="{D564FFB6-6D34-9845-B01F-E33A5757B0F8}" type="presParOf" srcId="{B03FDCDA-8858-6744-8A27-63DFD73F4CCB}" destId="{EF0938A0-3C80-F444-B8E4-92BFEDED36CD}" srcOrd="2" destOrd="0" presId="urn:microsoft.com/office/officeart/2005/8/layout/orgChart1"/>
    <dgm:cxn modelId="{2E32DB3E-265D-0C49-8190-7608D6B5C0C6}" type="presParOf" srcId="{93EE1DBF-05A2-5A4B-B7AA-FEBA0F07CD85}" destId="{E97F5E05-41B9-1140-AA47-A7C3E37A85C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3FAD43-7825-7248-BD02-EA8D21A40CA2}">
      <dsp:nvSpPr>
        <dsp:cNvPr id="0" name=""/>
        <dsp:cNvSpPr/>
      </dsp:nvSpPr>
      <dsp:spPr>
        <a:xfrm>
          <a:off x="4248472" y="846417"/>
          <a:ext cx="3068577" cy="3550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7520"/>
              </a:lnTo>
              <a:lnTo>
                <a:pt x="3068577" y="177520"/>
              </a:lnTo>
              <a:lnTo>
                <a:pt x="3068577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18EAEE-62CC-2C43-8086-3A02B0FB22D6}">
      <dsp:nvSpPr>
        <dsp:cNvPr id="0" name=""/>
        <dsp:cNvSpPr/>
      </dsp:nvSpPr>
      <dsp:spPr>
        <a:xfrm>
          <a:off x="4248472" y="846417"/>
          <a:ext cx="1022859" cy="3550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7520"/>
              </a:lnTo>
              <a:lnTo>
                <a:pt x="1022859" y="177520"/>
              </a:lnTo>
              <a:lnTo>
                <a:pt x="1022859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D15FDC-567E-C745-95C9-7F7CEDF8F9CB}">
      <dsp:nvSpPr>
        <dsp:cNvPr id="0" name=""/>
        <dsp:cNvSpPr/>
      </dsp:nvSpPr>
      <dsp:spPr>
        <a:xfrm>
          <a:off x="3225612" y="846417"/>
          <a:ext cx="1022859" cy="355041"/>
        </a:xfrm>
        <a:custGeom>
          <a:avLst/>
          <a:gdLst/>
          <a:ahLst/>
          <a:cxnLst/>
          <a:rect l="0" t="0" r="0" b="0"/>
          <a:pathLst>
            <a:path>
              <a:moveTo>
                <a:pt x="1022859" y="0"/>
              </a:moveTo>
              <a:lnTo>
                <a:pt x="1022859" y="177520"/>
              </a:lnTo>
              <a:lnTo>
                <a:pt x="0" y="177520"/>
              </a:lnTo>
              <a:lnTo>
                <a:pt x="0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97CA0D-09C5-7B42-B5A4-CD1BF12E3A44}">
      <dsp:nvSpPr>
        <dsp:cNvPr id="0" name=""/>
        <dsp:cNvSpPr/>
      </dsp:nvSpPr>
      <dsp:spPr>
        <a:xfrm>
          <a:off x="1179894" y="846417"/>
          <a:ext cx="3068577" cy="355041"/>
        </a:xfrm>
        <a:custGeom>
          <a:avLst/>
          <a:gdLst/>
          <a:ahLst/>
          <a:cxnLst/>
          <a:rect l="0" t="0" r="0" b="0"/>
          <a:pathLst>
            <a:path>
              <a:moveTo>
                <a:pt x="3068577" y="0"/>
              </a:moveTo>
              <a:lnTo>
                <a:pt x="3068577" y="177520"/>
              </a:lnTo>
              <a:lnTo>
                <a:pt x="0" y="177520"/>
              </a:lnTo>
              <a:lnTo>
                <a:pt x="0" y="3550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D23635-A326-4E48-B804-435359D46F5E}">
      <dsp:nvSpPr>
        <dsp:cNvPr id="0" name=""/>
        <dsp:cNvSpPr/>
      </dsp:nvSpPr>
      <dsp:spPr>
        <a:xfrm>
          <a:off x="3403133" y="1079"/>
          <a:ext cx="1690676" cy="845338"/>
        </a:xfrm>
        <a:prstGeom prst="rect">
          <a:avLst/>
        </a:prstGeom>
        <a:solidFill>
          <a:schemeClr val="accent4"/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Leistungsmerkmale</a:t>
          </a:r>
          <a:endParaRPr lang="de-DE" sz="1600" kern="1200" dirty="0"/>
        </a:p>
      </dsp:txBody>
      <dsp:txXfrm>
        <a:off x="3403133" y="1079"/>
        <a:ext cx="1690676" cy="845338"/>
      </dsp:txXfrm>
    </dsp:sp>
    <dsp:sp modelId="{03E7A206-550E-A947-AD45-2C62EEB9CB87}">
      <dsp:nvSpPr>
        <dsp:cNvPr id="0" name=""/>
        <dsp:cNvSpPr/>
      </dsp:nvSpPr>
      <dsp:spPr>
        <a:xfrm>
          <a:off x="334556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Arbeitsplätze</a:t>
          </a:r>
          <a:endParaRPr lang="de-DE" sz="1600" kern="1200" dirty="0"/>
        </a:p>
      </dsp:txBody>
      <dsp:txXfrm>
        <a:off x="334556" y="1201459"/>
        <a:ext cx="1690676" cy="845338"/>
      </dsp:txXfrm>
    </dsp:sp>
    <dsp:sp modelId="{17C70575-ADFB-F441-B0CF-300013FEC65E}">
      <dsp:nvSpPr>
        <dsp:cNvPr id="0" name=""/>
        <dsp:cNvSpPr/>
      </dsp:nvSpPr>
      <dsp:spPr>
        <a:xfrm>
          <a:off x="2380274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Seminarräume</a:t>
          </a:r>
          <a:endParaRPr lang="de-DE" sz="1600" kern="1200" dirty="0"/>
        </a:p>
      </dsp:txBody>
      <dsp:txXfrm>
        <a:off x="2380274" y="1201459"/>
        <a:ext cx="1690676" cy="845338"/>
      </dsp:txXfrm>
    </dsp:sp>
    <dsp:sp modelId="{30C90B68-9CEC-9A48-B7B2-4B7DFB972F2C}">
      <dsp:nvSpPr>
        <dsp:cNvPr id="0" name=""/>
        <dsp:cNvSpPr/>
      </dsp:nvSpPr>
      <dsp:spPr>
        <a:xfrm>
          <a:off x="4425992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Partyräume</a:t>
          </a:r>
          <a:endParaRPr lang="de-DE" sz="1600" kern="1200" dirty="0"/>
        </a:p>
      </dsp:txBody>
      <dsp:txXfrm>
        <a:off x="4425992" y="1201459"/>
        <a:ext cx="1690676" cy="845338"/>
      </dsp:txXfrm>
    </dsp:sp>
    <dsp:sp modelId="{92D36171-EAE4-9D4E-BDC4-69F4F6331AD5}">
      <dsp:nvSpPr>
        <dsp:cNvPr id="0" name=""/>
        <dsp:cNvSpPr/>
      </dsp:nvSpPr>
      <dsp:spPr>
        <a:xfrm>
          <a:off x="6471711" y="1201459"/>
          <a:ext cx="1690676" cy="84533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5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5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err="1" smtClean="0"/>
            <a:t>Hochzeitslocation</a:t>
          </a:r>
          <a:endParaRPr lang="de-DE" sz="1600" kern="1200" dirty="0"/>
        </a:p>
      </dsp:txBody>
      <dsp:txXfrm>
        <a:off x="6471711" y="1201459"/>
        <a:ext cx="1690676" cy="8453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A7959C71-B73A-49FF-9308-B24F710812B5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4" name="Rectangle 4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D6790D8E-0C56-4F61-9B17-7A387442778A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558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4" name="Rectangle 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anchor="ctr"/>
          <a:lstStyle/>
          <a:p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noProof="1" smtClean="0"/>
              <a:t>Click to edit Master text styles</a:t>
            </a:r>
            <a:endParaRPr lang="en-US"/>
          </a:p>
          <a:p>
            <a:pPr lvl="1"/>
            <a:r>
              <a:rPr lang="en-US" noProof="1" smtClean="0"/>
              <a:t>Second level</a:t>
            </a:r>
          </a:p>
          <a:p>
            <a:pPr lvl="2"/>
            <a:r>
              <a:rPr lang="en-US" noProof="1" smtClean="0"/>
              <a:t>Third level</a:t>
            </a:r>
          </a:p>
          <a:p>
            <a:pPr lvl="3"/>
            <a:r>
              <a:rPr lang="en-US" noProof="1" smtClean="0"/>
              <a:t>Fourth level</a:t>
            </a:r>
          </a:p>
          <a:p>
            <a:pPr lvl="4"/>
            <a:r>
              <a:rPr lang="en-US" noProof="1" smtClean="0"/>
              <a:t>Fifth level</a:t>
            </a:r>
            <a:endParaRPr lang="en-US"/>
          </a:p>
        </p:txBody>
      </p:sp>
      <p:sp>
        <p:nvSpPr>
          <p:cNvPr id="6" name="Rectangle 6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/>
          <a:lstStyle/>
          <a:p>
            <a:fld id="{1399807D-D128-4837-BF84-5EA633F317AE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778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2533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6635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8830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9471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004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4274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4790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378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 der Situationsanalyse werden drei Punkte untersucht. Als erster Punkt ist die </a:t>
            </a:r>
            <a:b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Einzigartigkeit zu nennen. Für </a:t>
            </a:r>
            <a:r>
              <a:rPr lang="de-CH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Roombook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heisst dies, dass der USP durch die Merkmale (</a:t>
            </a:r>
            <a:r>
              <a:rPr lang="de-CH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einzigartigkeiten</a:t>
            </a:r>
            <a:r>
              <a:rPr lang="de-CH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einfügen) 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umgesetzt wird. Die Gestaltung ist bei </a:t>
            </a:r>
            <a:r>
              <a:rPr lang="de-CH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Roombook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über die</a:t>
            </a:r>
            <a:r>
              <a:rPr lang="de-CH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Website 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besonders weil es</a:t>
            </a:r>
            <a:r>
              <a:rPr lang="de-CH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eine Dienstleistung ist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Der Service umfasst einen (Art der Dienstleistung einfügen). </a:t>
            </a:r>
            <a:r>
              <a:rPr lang="de-CH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Roombook</a:t>
            </a:r>
            <a:r>
              <a:rPr lang="de-CH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bietet ein breites</a:t>
            </a:r>
            <a:r>
              <a:rPr lang="de-CH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Dienstleistungsangebot 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welches sich im unteren,</a:t>
            </a:r>
            <a:r>
              <a:rPr lang="de-CH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mittleren und oberen Preissegment befindet. Die Markenstrategie ist eine Dachmarke,</a:t>
            </a:r>
            <a:r>
              <a:rPr lang="de-CH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welche durch </a:t>
            </a:r>
            <a:r>
              <a:rPr lang="de-CH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 breites Angebot </a:t>
            </a:r>
            <a:r>
              <a:rPr lang="de-CH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umgesetzt wird.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0752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2984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076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395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688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725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458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56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Relevanter Markt </a:t>
            </a:r>
            <a:endParaRPr lang="de-DE" dirty="0" smtClean="0">
              <a:effectLst/>
            </a:endParaRPr>
          </a:p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Umfasst alle Produkte und Dienstleistungen, die vom Verwender in Bezug auf die Kriterien Beschaffenheit, Verwendungszweck und Preis als 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subjektiv austauschbar 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gesehen werden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 smtClean="0">
              <a:effectLst/>
            </a:endParaRPr>
          </a:p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Sinnvoll, als Anbieter den relevanten Markt relativ 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breit 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fassen, d.h. auch den 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Substitutionsgedanken 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berücksichtigen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 smtClean="0">
              <a:effectLst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Welche Produkte/Leistungen kommen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für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den Kunden als Kaufalternative in Betracht? </a:t>
            </a:r>
            <a:endParaRPr lang="de-DE" dirty="0" smtClean="0">
              <a:effectLst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Auf welche Arten kann der Kunde sein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Bedürfnis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sonst noch befriedigen? </a:t>
            </a:r>
            <a:endParaRPr lang="de-DE" dirty="0" smtClean="0">
              <a:effectLst/>
            </a:endParaRPr>
          </a:p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16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Relevanter Markt </a:t>
            </a:r>
            <a:endParaRPr lang="de-DE" dirty="0" smtClean="0">
              <a:effectLst/>
            </a:endParaRPr>
          </a:p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Umfasst alle Produkte und Dienstleistungen, die vom Verwender in Bezug auf die Kriterien Beschaffenheit, Verwendungszweck und Preis als 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subjektiv austauschbar 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gesehen werden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können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 smtClean="0">
              <a:effectLst/>
            </a:endParaRPr>
          </a:p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Sinnvoll, als Anbieter den relevanten Markt relativ 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breit 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fassen, d.h. auch den </a:t>
            </a:r>
            <a:r>
              <a:rPr lang="de-DE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Substitutionsgedanken 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berücksichtigen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de-DE" dirty="0" smtClean="0">
              <a:effectLst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Welche Produkte/Leistungen kommen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für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den Kunden als Kaufalternative in Betracht? </a:t>
            </a:r>
            <a:endParaRPr lang="de-DE" dirty="0" smtClean="0">
              <a:effectLst/>
            </a:endParaRPr>
          </a:p>
          <a:p>
            <a:pPr lvl="1"/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 Auf welche Arten kann der Kunde sein </a:t>
            </a:r>
            <a:r>
              <a:rPr lang="de-DE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Bedürfnis</a:t>
            </a: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sonst noch befriedigen? </a:t>
            </a:r>
            <a:endParaRPr lang="de-DE" dirty="0" smtClean="0">
              <a:effectLst/>
            </a:endParaRPr>
          </a:p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3541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Rectangle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5468FC2B-D455-4AC4-9C5E-9317124768F4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9807D-D128-4837-BF84-5EA633F317A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Rectangle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655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0062" y="-372540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0062" y="3263717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47E157E-8DCB-4F70-A0AF-5EB586A91DD4}" type="datetime1">
              <a:rPr lang="en-US" smtClean="0">
                <a:solidFill>
                  <a:srgbClr val="FFFFFF"/>
                </a:solidFill>
              </a:rPr>
              <a:pPr algn="ctr"/>
              <a:t>4/13/16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2E0A0-C266-4798-8C8F-B9F91E9DA37E}" type="slidenum">
              <a:rPr lang="en-US" smtClean="0">
                <a:solidFill>
                  <a:schemeClr val="tx2"/>
                </a:solidFill>
              </a:rPr>
              <a:pPr/>
              <a:t>‹Nr.›</a:t>
            </a:fld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726595" y="319362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Bild 10"/>
          <p:cNvPicPr>
            <a:picLocks noChangeAspect="1"/>
          </p:cNvPicPr>
          <p:nvPr userDrawn="1"/>
        </p:nvPicPr>
        <p:blipFill rotWithShape="1">
          <a:blip r:embed="rId2"/>
          <a:srcRect t="16733" b="3901"/>
          <a:stretch/>
        </p:blipFill>
        <p:spPr>
          <a:xfrm>
            <a:off x="0" y="908720"/>
            <a:ext cx="9133235" cy="5335041"/>
          </a:xfrm>
          <a:prstGeom prst="rect">
            <a:avLst/>
          </a:prstGeom>
        </p:spPr>
      </p:pic>
      <p:sp>
        <p:nvSpPr>
          <p:cNvPr id="10" name="Rectangle 3"/>
          <p:cNvSpPr txBox="1">
            <a:spLocks/>
          </p:cNvSpPr>
          <p:nvPr userDrawn="1"/>
        </p:nvSpPr>
        <p:spPr>
          <a:xfrm>
            <a:off x="5762347" y="298480"/>
            <a:ext cx="3325994" cy="446840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800" b="1" smtClean="0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19659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98645-E80F-450A-B756-91DCB9A8A25E}" type="datetime1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Roombook.com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‹Nr.›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Rectangle 3"/>
          <p:cNvSpPr>
            <a:spLocks noGrp="1"/>
          </p:cNvSpPr>
          <p:nvPr>
            <p:ph type="subTitle" idx="13"/>
          </p:nvPr>
        </p:nvSpPr>
        <p:spPr>
          <a:xfrm>
            <a:off x="5762347" y="298480"/>
            <a:ext cx="3325994" cy="446840"/>
          </a:xfrm>
        </p:spPr>
        <p:txBody>
          <a:bodyPr>
            <a:normAutofit lnSpcReduction="10000"/>
          </a:bodyPr>
          <a:lstStyle/>
          <a:p>
            <a:r>
              <a:rPr lang="de-DE" sz="2800" b="1" noProof="0" dirty="0" smtClean="0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noProof="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31809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effectLst/>
              </a:defRPr>
            </a:lvl1pPr>
          </a:lstStyle>
          <a:p>
            <a:r>
              <a:rPr lang="en-US" noProof="1" smtClean="0"/>
              <a:t>Click to edit Master title style</a:t>
            </a:r>
            <a:endParaRPr lang="en-US" dirty="0"/>
          </a:p>
        </p:txBody>
      </p:sp>
      <p:sp>
        <p:nvSpPr>
          <p:cNvPr id="1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de-DE" noProof="1" smtClean="0"/>
              <a:t>Mastertextformat bearbeiten</a:t>
            </a:r>
          </a:p>
          <a:p>
            <a:pPr lvl="1"/>
            <a:r>
              <a:rPr lang="de-DE" noProof="1" smtClean="0"/>
              <a:t>Zweite Ebene</a:t>
            </a:r>
          </a:p>
          <a:p>
            <a:pPr lvl="2"/>
            <a:r>
              <a:rPr lang="de-DE" noProof="1" smtClean="0"/>
              <a:t>Dritte Ebene</a:t>
            </a:r>
          </a:p>
          <a:p>
            <a:pPr lvl="3"/>
            <a:r>
              <a:rPr lang="de-DE" noProof="1" smtClean="0"/>
              <a:t>Vierte Ebene</a:t>
            </a:r>
          </a:p>
          <a:p>
            <a:pPr lvl="4"/>
            <a:r>
              <a:rPr lang="de-DE" noProof="1" smtClean="0"/>
              <a:t>Fünfte Ebene</a:t>
            </a:r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1B819-6633-4615-BB07-C55D005E14AD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28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5222-B196-4F9B-9AEC-1292459A754A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615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1"/>
              <a:t>Click to edit Master title style</a:t>
            </a:r>
            <a:endParaRPr lang="en-US" dirty="0"/>
          </a:p>
        </p:txBody>
      </p:sp>
      <p:sp>
        <p:nvSpPr>
          <p:cNvPr id="1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de-DE" noProof="1"/>
              <a:t>Mastertextformat bearbeiten</a:t>
            </a:r>
          </a:p>
          <a:p>
            <a:pPr lvl="1"/>
            <a:r>
              <a:rPr lang="de-DE" noProof="1"/>
              <a:t>Zweite Ebene</a:t>
            </a:r>
          </a:p>
          <a:p>
            <a:pPr lvl="2"/>
            <a:r>
              <a:rPr lang="de-DE" noProof="1"/>
              <a:t>Dritte Ebene</a:t>
            </a:r>
          </a:p>
          <a:p>
            <a:pPr lvl="3"/>
            <a:r>
              <a:rPr lang="de-DE" noProof="1"/>
              <a:t>Vierte Ebene</a:t>
            </a:r>
          </a:p>
          <a:p>
            <a:pPr lvl="4"/>
            <a:r>
              <a:rPr lang="de-DE" noProof="1"/>
              <a:t>Fünfte Ebene</a:t>
            </a:r>
            <a:endParaRPr lang="en-US"/>
          </a:p>
        </p:txBody>
      </p:sp>
      <p:sp>
        <p:nvSpPr>
          <p:cNvPr id="5" name="Rectangl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1B819-6633-4615-BB07-C55D005E14AD}" type="datetimeFigureOut">
              <a:rPr lang="en-US" smtClean="0"/>
              <a:pPr/>
              <a:t>4/13/16</a:t>
            </a:fld>
            <a:endParaRPr lang="en-US" dirty="0"/>
          </a:p>
        </p:txBody>
      </p:sp>
      <p:sp>
        <p:nvSpPr>
          <p:cNvPr id="28" name="Rectangl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35222-B196-4F9B-9AEC-1292459A754A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3"/>
          <p:cNvSpPr>
            <a:spLocks noGrp="1"/>
          </p:cNvSpPr>
          <p:nvPr>
            <p:ph type="subTitle" idx="13"/>
          </p:nvPr>
        </p:nvSpPr>
        <p:spPr>
          <a:xfrm>
            <a:off x="5762347" y="298480"/>
            <a:ext cx="3325994" cy="446840"/>
          </a:xfrm>
        </p:spPr>
        <p:txBody>
          <a:bodyPr>
            <a:normAutofit lnSpcReduction="10000"/>
          </a:bodyPr>
          <a:lstStyle/>
          <a:p>
            <a:r>
              <a:rPr lang="de-DE" sz="2800" b="1" noProof="0" dirty="0" smtClean="0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noProof="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803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4606EA6-EFEA-4C30-9264-4F9291A5780D}" type="datetime1">
              <a:rPr lang="en-US" smtClean="0"/>
              <a:pPr/>
              <a:t>4/13/16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algn="r"/>
            <a:r>
              <a:rPr lang="en-US" sz="1400" dirty="0" err="1" smtClean="0"/>
              <a:t>Roombook.com</a:t>
            </a:r>
            <a:endParaRPr lang="en-US" sz="1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‹Nr.›</a:t>
            </a:fld>
            <a:endParaRPr lang="en-US" sz="1400" b="1" dirty="0">
              <a:solidFill>
                <a:srgbClr val="FFFFFF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644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1" r:id="rId1"/>
    <p:sldLayoutId id="2147484392" r:id="rId2"/>
    <p:sldLayoutId id="2147484402" r:id="rId3"/>
    <p:sldLayoutId id="2147484416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ctrTitle"/>
          </p:nvPr>
        </p:nvSpPr>
        <p:spPr>
          <a:xfrm>
            <a:off x="1187624" y="-201826"/>
            <a:ext cx="7436296" cy="1060764"/>
          </a:xfrm>
        </p:spPr>
        <p:txBody>
          <a:bodyPr/>
          <a:lstStyle/>
          <a:p>
            <a:r>
              <a:rPr lang="de-DE" sz="4400" b="1" kern="1200" cap="all" baseline="0" noProof="0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Marketingplan</a:t>
            </a:r>
            <a:endParaRPr lang="de-DE" b="1" noProof="0" dirty="0">
              <a:solidFill>
                <a:schemeClr val="tx1">
                  <a:lumMod val="65000"/>
                  <a:lumOff val="35000"/>
                </a:schemeClr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3" name="Rectangle 3"/>
          <p:cNvSpPr>
            <a:spLocks noGrp="1"/>
          </p:cNvSpPr>
          <p:nvPr>
            <p:ph type="subTitle" idx="1"/>
          </p:nvPr>
        </p:nvSpPr>
        <p:spPr>
          <a:xfrm>
            <a:off x="6084168" y="5805264"/>
            <a:ext cx="3325994" cy="446840"/>
          </a:xfrm>
        </p:spPr>
        <p:txBody>
          <a:bodyPr>
            <a:normAutofit lnSpcReduction="10000"/>
          </a:bodyPr>
          <a:lstStyle/>
          <a:p>
            <a:r>
              <a:rPr lang="de-DE" sz="2800" b="1" noProof="0" dirty="0" smtClean="0">
                <a:solidFill>
                  <a:schemeClr val="bg1">
                    <a:lumMod val="65000"/>
                  </a:schemeClr>
                </a:solidFill>
              </a:rPr>
              <a:t>ROOMBOOK.COM</a:t>
            </a:r>
            <a:endParaRPr lang="de-DE" b="1" noProof="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0" y="6497960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>
                <a:solidFill>
                  <a:schemeClr val="bg1">
                    <a:lumMod val="50000"/>
                  </a:schemeClr>
                </a:solidFill>
              </a:rPr>
              <a:t>Mia Ahmad, Kevin </a:t>
            </a:r>
            <a:r>
              <a:rPr lang="de-DE" sz="1400" b="1" dirty="0" smtClean="0">
                <a:solidFill>
                  <a:schemeClr val="bg1">
                    <a:lumMod val="50000"/>
                  </a:schemeClr>
                </a:solidFill>
              </a:rPr>
              <a:t>Stadelmann, Michael Lötscher, Severin Jörg </a:t>
            </a:r>
            <a:endParaRPr lang="de-DE" sz="12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3"/>
          <p:cNvSpPr txBox="1">
            <a:spLocks/>
          </p:cNvSpPr>
          <p:nvPr/>
        </p:nvSpPr>
        <p:spPr>
          <a:xfrm>
            <a:off x="179512" y="250970"/>
            <a:ext cx="1152128" cy="57606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de-DE" sz="1800" b="1" dirty="0" smtClean="0">
                <a:solidFill>
                  <a:schemeClr val="bg1">
                    <a:lumMod val="50000"/>
                  </a:schemeClr>
                </a:solidFill>
              </a:rPr>
              <a:t>MGT04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de-DE" sz="1800" b="1" dirty="0" smtClean="0">
                <a:solidFill>
                  <a:schemeClr val="bg1">
                    <a:lumMod val="50000"/>
                  </a:schemeClr>
                </a:solidFill>
              </a:rPr>
              <a:t>FS16</a:t>
            </a:r>
          </a:p>
        </p:txBody>
      </p:sp>
      <p:cxnSp>
        <p:nvCxnSpPr>
          <p:cNvPr id="10" name="Gerade Verbindung 9"/>
          <p:cNvCxnSpPr/>
          <p:nvPr/>
        </p:nvCxnSpPr>
        <p:spPr>
          <a:xfrm>
            <a:off x="1187624" y="126310"/>
            <a:ext cx="0" cy="700724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Marktwahlstrategien</a:t>
            </a:r>
            <a:endParaRPr lang="de-DE" sz="4400" kern="1200" noProof="0" dirty="0" smtClean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Strategische </a:t>
            </a:r>
            <a:r>
              <a:rPr lang="de-CH" sz="1400" b="1" dirty="0" smtClean="0">
                <a:solidFill>
                  <a:schemeClr val="bg1"/>
                </a:solidFill>
              </a:rPr>
              <a:t>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822960" y="1988840"/>
            <a:ext cx="7543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smtClean="0"/>
              <a:t>Relevanter Markt</a:t>
            </a:r>
          </a:p>
          <a:p>
            <a:endParaRPr lang="de-DE" dirty="0"/>
          </a:p>
          <a:p>
            <a:r>
              <a:rPr lang="de-DE" dirty="0" smtClean="0"/>
              <a:t>Das Bedürfnis von Kunden nach Buchen und Vermieten von </a:t>
            </a:r>
            <a:endParaRPr lang="de-DE" dirty="0"/>
          </a:p>
          <a:p>
            <a:pPr marL="742950" lvl="1" indent="-285750">
              <a:buFont typeface="Arial" charset="0"/>
              <a:buChar char="•"/>
            </a:pPr>
            <a:r>
              <a:rPr lang="de-DE" dirty="0"/>
              <a:t>Arbeitsplätzen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dirty="0"/>
              <a:t>Seminarräumen</a:t>
            </a:r>
          </a:p>
          <a:p>
            <a:pPr marL="742950" lvl="1" indent="-285750">
              <a:buFont typeface="Arial" charset="0"/>
              <a:buChar char="•"/>
            </a:pPr>
            <a:r>
              <a:rPr lang="de-DE" dirty="0" err="1"/>
              <a:t>Hochzeitslocations</a:t>
            </a:r>
            <a:endParaRPr lang="de-DE" dirty="0"/>
          </a:p>
          <a:p>
            <a:pPr marL="742950" lvl="1" indent="-285750">
              <a:buFont typeface="Arial" charset="0"/>
              <a:buChar char="•"/>
            </a:pPr>
            <a:r>
              <a:rPr lang="de-DE" dirty="0" smtClean="0"/>
              <a:t>Partyräumen</a:t>
            </a:r>
          </a:p>
          <a:p>
            <a:r>
              <a:rPr lang="de-DE" dirty="0" smtClean="0"/>
              <a:t>national und international decken.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548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Marktwahlstrategien</a:t>
            </a:r>
            <a:endParaRPr lang="de-DE" sz="4400" kern="1200" noProof="0" dirty="0" smtClean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>
                <a:solidFill>
                  <a:schemeClr val="bg1"/>
                </a:solidFill>
              </a:rPr>
              <a:t>Strategische </a:t>
            </a:r>
            <a:r>
              <a:rPr lang="de-CH" sz="1400" b="1" dirty="0" smtClean="0">
                <a:solidFill>
                  <a:schemeClr val="bg1"/>
                </a:solidFill>
              </a:rPr>
              <a:t>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822960" y="1988840"/>
            <a:ext cx="75438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smtClean="0"/>
              <a:t>Marktsegmentierung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/>
              <a:t>konsumtive Dienstleistung</a:t>
            </a:r>
          </a:p>
          <a:p>
            <a:endParaRPr lang="de-DE" dirty="0"/>
          </a:p>
          <a:p>
            <a:endParaRPr lang="de-DE" dirty="0"/>
          </a:p>
        </p:txBody>
      </p:sp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1428205815"/>
              </p:ext>
            </p:extLst>
          </p:nvPr>
        </p:nvGraphicFramePr>
        <p:xfrm>
          <a:off x="346388" y="3073725"/>
          <a:ext cx="8496944" cy="2047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3222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>
          <a:xfrm>
            <a:off x="822960" y="286604"/>
            <a:ext cx="7781488" cy="1450757"/>
          </a:xfrm>
        </p:spPr>
        <p:txBody>
          <a:bodyPr>
            <a:normAutofit/>
          </a:bodyPr>
          <a:lstStyle/>
          <a:p>
            <a:r>
              <a:rPr lang="de-CH" sz="4400"/>
              <a:t>Festlegung der strategischen Ziele</a:t>
            </a:r>
            <a:endParaRPr lang="de-DE" sz="4400" kern="1200" noProof="0" dirty="0" smtClean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</a:t>
            </a:r>
            <a:r>
              <a:rPr lang="de-CH" sz="1400" b="1" smtClean="0">
                <a:solidFill>
                  <a:schemeClr val="bg1"/>
                </a:solidFill>
              </a:rPr>
              <a:t>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822960" y="1988840"/>
            <a:ext cx="75438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 smtClean="0"/>
              <a:t>Ökonomische Marketingziele</a:t>
            </a:r>
          </a:p>
          <a:p>
            <a:endParaRPr lang="de-CH" sz="2000" b="1" dirty="0"/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 smtClean="0"/>
              <a:t>Umsatz: 1‘000‘000.–</a:t>
            </a:r>
            <a:endParaRPr lang="de-CH" sz="2000" dirty="0" smtClean="0">
              <a:latin typeface="Wingdings" charset="2"/>
            </a:endParaRP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 smtClean="0"/>
              <a:t>Marktanteil: 10%</a:t>
            </a:r>
            <a:endParaRPr lang="de-CH" sz="2000" dirty="0">
              <a:latin typeface="Wingdings" charset="2"/>
            </a:endParaRP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 smtClean="0"/>
              <a:t>Gewinn: 100‘000</a:t>
            </a:r>
            <a:endParaRPr lang="de-CH" sz="2000" dirty="0"/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endParaRPr lang="de-CH" sz="2000" dirty="0"/>
          </a:p>
          <a:p>
            <a:endParaRPr lang="de-CH" sz="2000" b="1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4535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>
          <a:xfrm>
            <a:off x="822960" y="286604"/>
            <a:ext cx="7781488" cy="1450757"/>
          </a:xfrm>
        </p:spPr>
        <p:txBody>
          <a:bodyPr>
            <a:normAutofit/>
          </a:bodyPr>
          <a:lstStyle/>
          <a:p>
            <a:r>
              <a:rPr lang="de-CH" sz="4400"/>
              <a:t>Festlegung der strategischen Ziele</a:t>
            </a:r>
            <a:endParaRPr lang="de-DE" sz="4400" kern="1200" noProof="0" dirty="0" smtClean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6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</a:t>
            </a:r>
            <a:r>
              <a:rPr lang="de-CH" sz="1400" b="1" smtClean="0">
                <a:solidFill>
                  <a:schemeClr val="bg1"/>
                </a:solidFill>
              </a:rPr>
              <a:t>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822960" y="1988840"/>
            <a:ext cx="75438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b="1" dirty="0" smtClean="0"/>
              <a:t>Psychologische Marketingziele</a:t>
            </a:r>
          </a:p>
          <a:p>
            <a:endParaRPr lang="de-CH" sz="2000" b="1" dirty="0"/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 smtClean="0"/>
              <a:t>Bekanntheitsgrad: Europaweite Bekanntheit</a:t>
            </a:r>
            <a:endParaRPr lang="de-CH" sz="2000" dirty="0"/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 smtClean="0"/>
              <a:t>Image/Einstellung: </a:t>
            </a:r>
            <a:endParaRPr lang="de-CH" sz="2000" dirty="0"/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 smtClean="0"/>
              <a:t>Kundenzufriedenheit: sehr hoch</a:t>
            </a:r>
            <a:r>
              <a:rPr lang="de-CH" sz="2000" dirty="0" smtClean="0">
                <a:latin typeface="Wingdings" charset="2"/>
              </a:rPr>
              <a:t> </a:t>
            </a:r>
          </a:p>
          <a:p>
            <a:pPr marL="342900" indent="-342900">
              <a:spcAft>
                <a:spcPts val="600"/>
              </a:spcAft>
              <a:buFont typeface="Courier New" charset="0"/>
              <a:buChar char="o"/>
            </a:pPr>
            <a:r>
              <a:rPr lang="de-CH" sz="2000" dirty="0" smtClean="0"/>
              <a:t>Kundenbindung: </a:t>
            </a:r>
            <a:endParaRPr lang="de-CH" sz="2000" dirty="0"/>
          </a:p>
          <a:p>
            <a:endParaRPr lang="de-CH" sz="2000" b="1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7677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Marktbearbeitungsstrategien</a:t>
            </a:r>
            <a:endParaRPr lang="de-DE" sz="4400" kern="1200" noProof="0" dirty="0" smtClean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</a:t>
            </a:r>
            <a:r>
              <a:rPr lang="de-CH" sz="1400" b="1" smtClean="0">
                <a:solidFill>
                  <a:schemeClr val="bg1"/>
                </a:solidFill>
              </a:rPr>
              <a:t>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30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 smtClean="0"/>
              <a:t>Marktteilnehmerstrategien</a:t>
            </a:r>
            <a:endParaRPr lang="de-DE" sz="4400" kern="1200" noProof="0" dirty="0" smtClean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</a:t>
            </a:r>
            <a:r>
              <a:rPr lang="de-CH" sz="1400" b="1" smtClean="0">
                <a:solidFill>
                  <a:schemeClr val="bg1"/>
                </a:solidFill>
              </a:rPr>
              <a:t>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822960" y="1988840"/>
            <a:ext cx="7543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000" dirty="0"/>
              <a:t>Abnehmergerichtet</a:t>
            </a:r>
            <a:r>
              <a:rPr lang="de-DE" sz="2000" dirty="0"/>
              <a:t> </a:t>
            </a:r>
            <a:endParaRPr lang="de-DE" sz="2000" dirty="0" smtClean="0"/>
          </a:p>
          <a:p>
            <a:r>
              <a:rPr lang="de-CH" sz="2000" dirty="0"/>
              <a:t>Konkurrenzgerichtet</a:t>
            </a:r>
            <a:r>
              <a:rPr lang="de-DE" sz="2000" dirty="0"/>
              <a:t> </a:t>
            </a:r>
            <a:endParaRPr lang="de-DE" sz="2000" dirty="0" smtClean="0"/>
          </a:p>
          <a:p>
            <a:r>
              <a:rPr lang="de-CH" sz="2000" dirty="0" err="1"/>
              <a:t>Absatzmittlergerichtet</a:t>
            </a:r>
            <a:r>
              <a:rPr lang="de-DE" sz="2000" dirty="0"/>
              <a:t> </a:t>
            </a:r>
            <a:endParaRPr lang="de-CH" sz="2000" b="1" dirty="0"/>
          </a:p>
        </p:txBody>
      </p:sp>
    </p:spTree>
    <p:extLst>
      <p:ext uri="{BB962C8B-B14F-4D97-AF65-F5344CB8AC3E}">
        <p14:creationId xmlns:p14="http://schemas.microsoft.com/office/powerpoint/2010/main" val="575404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 err="1"/>
              <a:t>Marketinginstrumentstrategien</a:t>
            </a:r>
            <a:endParaRPr lang="de-DE" sz="4400" kern="1200" noProof="0" dirty="0" smtClean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>
                <a:solidFill>
                  <a:schemeClr val="bg1"/>
                </a:solidFill>
              </a:rPr>
              <a:t>Strategische </a:t>
            </a:r>
            <a:r>
              <a:rPr lang="de-CH" sz="1400" b="1" smtClean="0">
                <a:solidFill>
                  <a:schemeClr val="bg1"/>
                </a:solidFill>
              </a:rPr>
              <a:t>Marketingplanung</a:t>
            </a:r>
            <a:endParaRPr lang="de-CH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64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>
          <a:xfrm>
            <a:off x="822960" y="286604"/>
            <a:ext cx="7997512" cy="1450757"/>
          </a:xfrm>
        </p:spPr>
        <p:txBody>
          <a:bodyPr>
            <a:normAutofit/>
          </a:bodyPr>
          <a:lstStyle/>
          <a:p>
            <a:r>
              <a:rPr lang="de-CH" sz="4400"/>
              <a:t>Bestimmung des Marketingbudgets</a:t>
            </a:r>
            <a:endParaRPr lang="de-DE" sz="4400" kern="1200" noProof="0" dirty="0" smtClean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5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dirty="0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  <a:sym typeface="Wingdings"/>
            </a:endParaRPr>
          </a:p>
          <a:p>
            <a:endParaRPr lang="de-CH" sz="1400" b="1" smtClean="0">
              <a:solidFill>
                <a:schemeClr val="bg1"/>
              </a:solidFill>
              <a:sym typeface="Wingdings"/>
            </a:endParaRPr>
          </a:p>
          <a:p>
            <a:endParaRPr lang="de-CH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981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Operative </a:t>
            </a:r>
            <a:r>
              <a:rPr lang="de-CH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der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20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4230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Operative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der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Operative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Durchführung der </a:t>
            </a:r>
            <a:r>
              <a:rPr lang="de-CH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612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Produktpolitik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22960" y="1916832"/>
            <a:ext cx="7543801" cy="40233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Ziel der Produktpolitik ist der Produktions- und Leistungsmix, Definition Unique </a:t>
            </a:r>
            <a:r>
              <a:rPr lang="de-DE" dirty="0" err="1" smtClean="0"/>
              <a:t>Selling</a:t>
            </a:r>
            <a:r>
              <a:rPr lang="de-DE" dirty="0" smtClean="0"/>
              <a:t> </a:t>
            </a:r>
            <a:r>
              <a:rPr lang="de-DE" dirty="0" err="1" smtClean="0"/>
              <a:t>Propostion</a:t>
            </a:r>
            <a:r>
              <a:rPr lang="de-DE" dirty="0" smtClean="0"/>
              <a:t> (USP), Gestaltung des Produkts</a:t>
            </a:r>
            <a:r>
              <a:rPr lang="de-DE" dirty="0"/>
              <a:t> </a:t>
            </a:r>
            <a:r>
              <a:rPr lang="de-DE" dirty="0" smtClean="0"/>
              <a:t>und</a:t>
            </a:r>
            <a:r>
              <a:rPr lang="de-DE" dirty="0" smtClean="0"/>
              <a:t> Festlegung der Serviceleistungen</a:t>
            </a: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 smtClean="0">
                <a:solidFill>
                  <a:schemeClr val="bg1"/>
                </a:solidFill>
              </a:rPr>
              <a:t>Durchführung der Massnahmen</a:t>
            </a:r>
            <a:endParaRPr lang="de-CH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3654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Preispolitik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b="1" dirty="0" smtClean="0"/>
              <a:t>Analyse des preispolitischen Spielraums </a:t>
            </a:r>
          </a:p>
          <a:p>
            <a:pPr lvl="1">
              <a:buFont typeface="Arial" charset="0"/>
              <a:buChar char="•"/>
            </a:pPr>
            <a:r>
              <a:rPr lang="de-DE" sz="2200" dirty="0" smtClean="0"/>
              <a:t>Nachfragebezogen</a:t>
            </a:r>
          </a:p>
          <a:p>
            <a:pPr marL="0" indent="0">
              <a:buNone/>
            </a:pPr>
            <a:r>
              <a:rPr lang="de-DE" b="1" dirty="0" smtClean="0"/>
              <a:t>Preispolitische Ziele</a:t>
            </a:r>
          </a:p>
          <a:p>
            <a:endParaRPr lang="de-DE" b="1" dirty="0" smtClean="0"/>
          </a:p>
          <a:p>
            <a:pPr marL="0" indent="0">
              <a:buNone/>
            </a:pPr>
            <a:r>
              <a:rPr lang="de-DE" b="1" dirty="0" smtClean="0"/>
              <a:t>Strategie der Preispositionierung</a:t>
            </a:r>
          </a:p>
          <a:p>
            <a:pPr lvl="1">
              <a:buFont typeface="Arial" charset="0"/>
              <a:buChar char="•"/>
            </a:pPr>
            <a:r>
              <a:rPr lang="de-DE" sz="2000" dirty="0" smtClean="0"/>
              <a:t>Mittelpreisstrategie</a:t>
            </a:r>
          </a:p>
          <a:p>
            <a:pPr lvl="1">
              <a:buFont typeface="Arial" charset="0"/>
              <a:buChar char="•"/>
            </a:pPr>
            <a:r>
              <a:rPr lang="de-DE" sz="2000" dirty="0" smtClean="0"/>
              <a:t>Preisführerschaft</a:t>
            </a:r>
            <a:endParaRPr lang="de-DE" sz="2000" dirty="0"/>
          </a:p>
          <a:p>
            <a:pPr marL="0" indent="0">
              <a:buNone/>
            </a:pPr>
            <a:r>
              <a:rPr lang="de-DE" b="1" dirty="0" smtClean="0"/>
              <a:t>Strategie des Preiswettbewerbs</a:t>
            </a:r>
            <a:endParaRPr lang="de-DE" b="1" dirty="0"/>
          </a:p>
          <a:p>
            <a:pPr lvl="1">
              <a:buFont typeface="Arial" charset="0"/>
              <a:buChar char="•"/>
            </a:pPr>
            <a:r>
              <a:rPr lang="de-DE" sz="2000" dirty="0" smtClean="0"/>
              <a:t>Preiskampf</a:t>
            </a:r>
            <a:endParaRPr lang="de-DE" sz="2000" dirty="0"/>
          </a:p>
          <a:p>
            <a:pPr lvl="1">
              <a:buFont typeface="Arial" charset="0"/>
              <a:buChar char="•"/>
            </a:pPr>
            <a:endParaRPr lang="de-DE" sz="2000" dirty="0" smtClean="0"/>
          </a:p>
          <a:p>
            <a:pPr marL="0" indent="0">
              <a:buNone/>
            </a:pPr>
            <a:endParaRPr lang="de-DE" b="1" dirty="0" smtClean="0"/>
          </a:p>
          <a:p>
            <a:pPr marL="0" indent="0">
              <a:buNone/>
            </a:pPr>
            <a:r>
              <a:rPr lang="de-DE" b="1" dirty="0" smtClean="0"/>
              <a:t>Preis- und </a:t>
            </a:r>
            <a:r>
              <a:rPr lang="de-DE" b="1" dirty="0" err="1" smtClean="0"/>
              <a:t>konditonenpolitischen</a:t>
            </a:r>
            <a:r>
              <a:rPr lang="de-DE" b="1" dirty="0" smtClean="0"/>
              <a:t> </a:t>
            </a:r>
            <a:r>
              <a:rPr lang="de-DE" b="1" dirty="0" err="1" smtClean="0"/>
              <a:t>Massnahmen</a:t>
            </a:r>
            <a:endParaRPr lang="de-DE" b="1" dirty="0"/>
          </a:p>
          <a:p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CH" sz="1400" b="1" dirty="0" smtClean="0">
                <a:solidFill>
                  <a:schemeClr val="bg1"/>
                </a:solidFill>
              </a:rPr>
              <a:t>Durchführung der Massnahmen</a:t>
            </a:r>
            <a:endParaRPr lang="de-CH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83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Operative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der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Kontrolle der Marketingergebnisse</a:t>
            </a:r>
            <a:endParaRPr lang="de-DE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75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400" kern="1200" noProof="0" dirty="0" smtClean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Produktdefinition</a:t>
            </a:r>
            <a:endParaRPr lang="de-DE" noProof="0" dirty="0"/>
          </a:p>
        </p:txBody>
      </p:sp>
      <p:sp>
        <p:nvSpPr>
          <p:cNvPr id="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2900" kern="120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Community-Marktplatz für Buchungen und Vermietung von:</a:t>
            </a:r>
          </a:p>
          <a:p>
            <a:pPr lvl="1"/>
            <a:r>
              <a:rPr lang="de-DE" dirty="0" smtClean="0"/>
              <a:t>Arbeitsplätzen</a:t>
            </a:r>
          </a:p>
          <a:p>
            <a:pPr lvl="1"/>
            <a:r>
              <a:rPr lang="de-DE" dirty="0" smtClean="0"/>
              <a:t>Seminarräumen</a:t>
            </a:r>
          </a:p>
          <a:p>
            <a:pPr lvl="1"/>
            <a:r>
              <a:rPr lang="de-DE" noProof="0" dirty="0" err="1" smtClean="0"/>
              <a:t>Hochzeitslocations</a:t>
            </a:r>
            <a:endParaRPr lang="de-DE" noProof="0" dirty="0" smtClean="0"/>
          </a:p>
          <a:p>
            <a:pPr lvl="1"/>
            <a:r>
              <a:rPr lang="de-DE" noProof="0" dirty="0" smtClean="0"/>
              <a:t>Partyräumen</a:t>
            </a:r>
          </a:p>
          <a:p>
            <a:pPr lvl="1"/>
            <a:r>
              <a:rPr lang="de-DE" dirty="0" smtClean="0"/>
              <a:t>usw.</a:t>
            </a:r>
            <a:endParaRPr lang="de-DE" noProof="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Strategische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Operative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der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00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400" kern="1200" noProof="0" dirty="0" smtClean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rPr>
              <a:t>SWOT-Analyse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999883"/>
              </p:ext>
            </p:extLst>
          </p:nvPr>
        </p:nvGraphicFramePr>
        <p:xfrm>
          <a:off x="418396" y="1844825"/>
          <a:ext cx="8352927" cy="444421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12168"/>
                <a:gridCol w="3024336"/>
                <a:gridCol w="3816423"/>
              </a:tblGrid>
              <a:tr h="753644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CHANCEN</a:t>
                      </a:r>
                      <a:endParaRPr lang="de-D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RISIKEN</a:t>
                      </a:r>
                      <a:endParaRPr lang="de-D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990429">
                <a:tc>
                  <a:txBody>
                    <a:bodyPr/>
                    <a:lstStyle/>
                    <a:p>
                      <a:r>
                        <a:rPr lang="de-DE" b="1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STÄRKEN</a:t>
                      </a:r>
                      <a:endParaRPr lang="de-DE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         </a:t>
                      </a:r>
                      <a:r>
                        <a:rPr lang="de-DE" sz="16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Nachfrage nach Sharing-   </a:t>
                      </a:r>
                    </a:p>
                    <a:p>
                      <a:r>
                        <a:rPr lang="de-DE" sz="16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              Plattformen</a:t>
                      </a:r>
                    </a:p>
                    <a:p>
                      <a:endParaRPr lang="de-DE" sz="1600" dirty="0" smtClean="0"/>
                    </a:p>
                    <a:p>
                      <a:endParaRPr lang="de-DE" sz="1600" dirty="0" smtClean="0"/>
                    </a:p>
                    <a:p>
                      <a:endParaRPr lang="de-DE" sz="1600" dirty="0" smtClean="0"/>
                    </a:p>
                    <a:p>
                      <a:r>
                        <a:rPr lang="de-DE" sz="16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Einfache Abwicklung</a:t>
                      </a:r>
                    </a:p>
                    <a:p>
                      <a:r>
                        <a:rPr lang="de-DE" sz="16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von</a:t>
                      </a:r>
                      <a:r>
                        <a:rPr lang="de-DE" sz="16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de-DE" sz="16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Buchung</a:t>
                      </a:r>
                      <a:r>
                        <a:rPr lang="de-DE" sz="16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</a:t>
                      </a:r>
                    </a:p>
                    <a:p>
                      <a:r>
                        <a:rPr lang="de-DE" sz="160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und Vermietungen</a:t>
                      </a:r>
                      <a:endParaRPr lang="de-DE" sz="16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 smtClean="0">
                          <a:solidFill>
                            <a:srgbClr val="00B050"/>
                          </a:solidFill>
                        </a:rPr>
                        <a:t>                  </a:t>
                      </a:r>
                      <a:r>
                        <a:rPr lang="de-DE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Starke Konkurrenz</a:t>
                      </a:r>
                    </a:p>
                    <a:p>
                      <a:endParaRPr lang="de-DE" sz="1600" dirty="0" smtClean="0"/>
                    </a:p>
                    <a:p>
                      <a:endParaRPr lang="de-DE" sz="1600" dirty="0" smtClean="0"/>
                    </a:p>
                    <a:p>
                      <a:endParaRPr lang="de-DE" sz="1600" dirty="0" smtClean="0"/>
                    </a:p>
                    <a:p>
                      <a:endParaRPr lang="de-DE" sz="1600" dirty="0" smtClean="0"/>
                    </a:p>
                    <a:p>
                      <a:r>
                        <a:rPr lang="de-DE" sz="16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Sicherheitsgarantie für einen</a:t>
                      </a:r>
                    </a:p>
                    <a:p>
                      <a:r>
                        <a:rPr lang="de-DE" sz="16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Vermieter</a:t>
                      </a:r>
                    </a:p>
                    <a:p>
                      <a:endParaRPr lang="de-DE" sz="16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648414">
                <a:tc>
                  <a:txBody>
                    <a:bodyPr/>
                    <a:lstStyle/>
                    <a:p>
                      <a:r>
                        <a:rPr lang="de-DE" b="1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SCHWÄCHEN</a:t>
                      </a:r>
                      <a:endParaRPr lang="de-DE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             </a:t>
                      </a:r>
                      <a:r>
                        <a:rPr lang="de-DE" sz="16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Enorme Wachstums-</a:t>
                      </a:r>
                    </a:p>
                    <a:p>
                      <a:r>
                        <a:rPr lang="de-DE" sz="16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                    </a:t>
                      </a:r>
                      <a:r>
                        <a:rPr lang="de-DE" sz="160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möglichkeiten</a:t>
                      </a:r>
                      <a:r>
                        <a:rPr lang="de-DE" sz="160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                      </a:t>
                      </a:r>
                    </a:p>
                    <a:p>
                      <a:endParaRPr lang="de-DE" sz="1600" dirty="0" smtClean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  <a:p>
                      <a:endParaRPr lang="de-DE" sz="1600" dirty="0" smtClean="0"/>
                    </a:p>
                    <a:p>
                      <a:r>
                        <a:rPr lang="de-DE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Neue</a:t>
                      </a:r>
                      <a:r>
                        <a:rPr lang="de-DE" sz="1600" dirty="0" smtClean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de-DE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Plattform</a:t>
                      </a:r>
                      <a:endParaRPr lang="de-DE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                     </a:t>
                      </a:r>
                      <a:r>
                        <a:rPr lang="de-DE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Betriebskosten</a:t>
                      </a:r>
                    </a:p>
                    <a:p>
                      <a:endParaRPr lang="de-DE" sz="1600" dirty="0" smtClean="0"/>
                    </a:p>
                    <a:p>
                      <a:endParaRPr lang="de-DE" sz="1600" dirty="0" smtClean="0"/>
                    </a:p>
                    <a:p>
                      <a:endParaRPr lang="de-DE" sz="1600" dirty="0" smtClean="0"/>
                    </a:p>
                    <a:p>
                      <a:r>
                        <a:rPr lang="de-DE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Keine</a:t>
                      </a:r>
                      <a:r>
                        <a:rPr lang="de-DE" sz="1600" baseline="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Erfahrung</a:t>
                      </a:r>
                      <a:r>
                        <a:rPr lang="de-DE" sz="1600" dirty="0" smtClean="0">
                          <a:solidFill>
                            <a:srgbClr val="C00000"/>
                          </a:solidFill>
                        </a:rPr>
                        <a:t>    </a:t>
                      </a:r>
                      <a:r>
                        <a:rPr lang="de-DE" sz="1600" dirty="0" smtClean="0"/>
                        <a:t>              </a:t>
                      </a:r>
                      <a:endParaRPr lang="de-DE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 smtClean="0">
                <a:solidFill>
                  <a:schemeClr val="bg1"/>
                </a:solidFill>
              </a:rPr>
              <a:t>Situationsanalyse</a:t>
            </a:r>
          </a:p>
        </p:txBody>
      </p:sp>
    </p:spTree>
    <p:extLst>
      <p:ext uri="{BB962C8B-B14F-4D97-AF65-F5344CB8AC3E}">
        <p14:creationId xmlns:p14="http://schemas.microsoft.com/office/powerpoint/2010/main" val="195984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Positionierungsanalyse</a:t>
            </a: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 smtClean="0">
                <a:solidFill>
                  <a:schemeClr val="bg1"/>
                </a:solidFill>
              </a:rPr>
              <a:t>Situationsanalyse</a:t>
            </a:r>
          </a:p>
        </p:txBody>
      </p:sp>
      <p:cxnSp>
        <p:nvCxnSpPr>
          <p:cNvPr id="6" name="Gerade Verbindung mit Pfeil 5"/>
          <p:cNvCxnSpPr/>
          <p:nvPr/>
        </p:nvCxnSpPr>
        <p:spPr>
          <a:xfrm>
            <a:off x="2267744" y="3933056"/>
            <a:ext cx="4320480" cy="0"/>
          </a:xfrm>
          <a:prstGeom prst="straightConnector1">
            <a:avLst/>
          </a:prstGeom>
          <a:ln w="1016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/>
          <p:cNvCxnSpPr/>
          <p:nvPr/>
        </p:nvCxnSpPr>
        <p:spPr>
          <a:xfrm flipV="1">
            <a:off x="4572000" y="2313056"/>
            <a:ext cx="0" cy="3240000"/>
          </a:xfrm>
          <a:prstGeom prst="straightConnector1">
            <a:avLst/>
          </a:prstGeom>
          <a:ln w="1016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/>
          <p:cNvSpPr txBox="1"/>
          <p:nvPr/>
        </p:nvSpPr>
        <p:spPr>
          <a:xfrm>
            <a:off x="4067944" y="1936661"/>
            <a:ext cx="1080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mtClean="0"/>
              <a:t>National</a:t>
            </a:r>
            <a:endParaRPr lang="de-DE"/>
          </a:p>
        </p:txBody>
      </p:sp>
      <p:sp>
        <p:nvSpPr>
          <p:cNvPr id="17" name="Textfeld 16"/>
          <p:cNvSpPr txBox="1"/>
          <p:nvPr/>
        </p:nvSpPr>
        <p:spPr>
          <a:xfrm>
            <a:off x="3851920" y="5560119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mtClean="0"/>
              <a:t>International</a:t>
            </a:r>
            <a:endParaRPr lang="de-DE"/>
          </a:p>
        </p:txBody>
      </p:sp>
      <p:sp>
        <p:nvSpPr>
          <p:cNvPr id="20" name="Textfeld 19"/>
          <p:cNvSpPr txBox="1"/>
          <p:nvPr/>
        </p:nvSpPr>
        <p:spPr>
          <a:xfrm>
            <a:off x="6588224" y="3762020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Preis hoch</a:t>
            </a: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1218605" y="3748390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mtClean="0"/>
              <a:t>Preis tief</a:t>
            </a:r>
            <a:endParaRPr lang="de-DE" dirty="0"/>
          </a:p>
        </p:txBody>
      </p:sp>
      <p:sp>
        <p:nvSpPr>
          <p:cNvPr id="22" name="Oval 21"/>
          <p:cNvSpPr/>
          <p:nvPr/>
        </p:nvSpPr>
        <p:spPr>
          <a:xfrm>
            <a:off x="3402915" y="4176288"/>
            <a:ext cx="1697211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/>
              <a:t>Roombook</a:t>
            </a:r>
            <a:endParaRPr lang="de-DE" dirty="0"/>
          </a:p>
        </p:txBody>
      </p:sp>
      <p:sp>
        <p:nvSpPr>
          <p:cNvPr id="23" name="Oval 22"/>
          <p:cNvSpPr/>
          <p:nvPr/>
        </p:nvSpPr>
        <p:spPr>
          <a:xfrm>
            <a:off x="4076546" y="2681849"/>
            <a:ext cx="2319724" cy="3965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W</a:t>
            </a:r>
            <a:r>
              <a:rPr lang="de-DE" dirty="0" smtClean="0"/>
              <a:t>orkplace2go</a:t>
            </a:r>
            <a:endParaRPr lang="de-DE" dirty="0"/>
          </a:p>
        </p:txBody>
      </p:sp>
      <p:sp>
        <p:nvSpPr>
          <p:cNvPr id="24" name="Oval 23"/>
          <p:cNvSpPr/>
          <p:nvPr/>
        </p:nvSpPr>
        <p:spPr>
          <a:xfrm>
            <a:off x="1907466" y="2437834"/>
            <a:ext cx="2144750" cy="3965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</a:t>
            </a:r>
            <a:r>
              <a:rPr lang="de-DE" dirty="0" smtClean="0"/>
              <a:t>aumbörse</a:t>
            </a:r>
            <a:endParaRPr lang="de-DE" dirty="0"/>
          </a:p>
        </p:txBody>
      </p:sp>
      <p:sp>
        <p:nvSpPr>
          <p:cNvPr id="25" name="Oval 24"/>
          <p:cNvSpPr/>
          <p:nvPr/>
        </p:nvSpPr>
        <p:spPr>
          <a:xfrm>
            <a:off x="4067944" y="4847519"/>
            <a:ext cx="2144750" cy="39659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Airbnb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969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Lebenszyklusanalyse</a:t>
            </a: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 smtClean="0">
                <a:solidFill>
                  <a:schemeClr val="bg1"/>
                </a:solidFill>
              </a:rPr>
              <a:t>Situationsanalyse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682" y="2276872"/>
            <a:ext cx="7220636" cy="3378778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1403648" y="5013176"/>
            <a:ext cx="360040" cy="365638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06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Portfolioanalyse</a:t>
            </a:r>
            <a:endParaRPr lang="de-DE" dirty="0"/>
          </a:p>
        </p:txBody>
      </p:sp>
      <p:sp>
        <p:nvSpPr>
          <p:cNvPr id="4" name="Rectangle 3"/>
          <p:cNvSpPr txBox="1">
            <a:spLocks/>
          </p:cNvSpPr>
          <p:nvPr/>
        </p:nvSpPr>
        <p:spPr>
          <a:xfrm>
            <a:off x="0" y="6525344"/>
            <a:ext cx="9144000" cy="360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smtClean="0">
                <a:solidFill>
                  <a:schemeClr val="bg1"/>
                </a:solidFill>
                <a:sym typeface="Wingdings"/>
              </a:rPr>
              <a:t> </a:t>
            </a:r>
            <a:r>
              <a:rPr lang="de-DE" sz="1400" b="1" dirty="0" smtClean="0">
                <a:solidFill>
                  <a:schemeClr val="bg1"/>
                </a:solidFill>
              </a:rPr>
              <a:t>Situationsanalyse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1761757"/>
            <a:ext cx="4608512" cy="4461289"/>
          </a:xfrm>
          <a:prstGeom prst="rect">
            <a:avLst/>
          </a:prstGeom>
        </p:spPr>
      </p:pic>
      <p:sp>
        <p:nvSpPr>
          <p:cNvPr id="6" name="Kreuz 5"/>
          <p:cNvSpPr/>
          <p:nvPr/>
        </p:nvSpPr>
        <p:spPr>
          <a:xfrm rot="2719796">
            <a:off x="3147642" y="3287751"/>
            <a:ext cx="648072" cy="720080"/>
          </a:xfrm>
          <a:prstGeom prst="plus">
            <a:avLst>
              <a:gd name="adj" fmla="val 3674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3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Übersicht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1259632" y="2204864"/>
            <a:ext cx="742144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Produktdefinition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DE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Situationsanalyse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Strategische </a:t>
            </a:r>
            <a:r>
              <a:rPr lang="de-CH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Operative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Marketingplanung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Durchführung der </a:t>
            </a:r>
            <a:r>
              <a:rPr lang="de-CH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Massnahmen</a:t>
            </a:r>
          </a:p>
          <a:p>
            <a:pPr marL="285750" indent="-285750">
              <a:spcAft>
                <a:spcPts val="600"/>
              </a:spcAft>
              <a:buFont typeface="Arial" charset="0"/>
              <a:buChar char="•"/>
            </a:pPr>
            <a:r>
              <a:rPr lang="de-CH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Kontrolle der Marketingergebnisse</a:t>
            </a:r>
            <a:endParaRPr lang="de-DE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78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ückblick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FAF3E8"/>
      </a:lt2>
      <a:accent1>
        <a:srgbClr val="5C83B4"/>
      </a:accent1>
      <a:accent2>
        <a:srgbClr val="C0504D"/>
      </a:accent2>
      <a:accent3>
        <a:srgbClr val="9DBB61"/>
      </a:accent3>
      <a:accent4>
        <a:srgbClr val="8066A0"/>
      </a:accent4>
      <a:accent5>
        <a:srgbClr val="4BACC6"/>
      </a:accent5>
      <a:accent6>
        <a:srgbClr val="F59D5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JhengHei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inorFont>
    </a:fontScheme>
    <a:fmtScheme name="Office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40000">
              <a:schemeClr val="phClr">
                <a:shade val="70000"/>
                <a:satMod val="145000"/>
              </a:schemeClr>
            </a:gs>
            <a:gs pos="100000">
              <a:schemeClr val="phClr">
                <a:tint val="85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FAF3E8"/>
      </a:lt2>
      <a:accent1>
        <a:srgbClr val="5C83B4"/>
      </a:accent1>
      <a:accent2>
        <a:srgbClr val="C0504D"/>
      </a:accent2>
      <a:accent3>
        <a:srgbClr val="9DBB61"/>
      </a:accent3>
      <a:accent4>
        <a:srgbClr val="8066A0"/>
      </a:accent4>
      <a:accent5>
        <a:srgbClr val="4BACC6"/>
      </a:accent5>
      <a:accent6>
        <a:srgbClr val="F59D5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JhengHei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ajorFont>
      <a:minorFont>
        <a:latin typeface="Calibri"/>
        <a:ea typeface=""/>
        <a:cs typeface=""/>
        <a:font script="Grek" typeface=""/>
        <a:font script="Cyrl" typeface=""/>
        <a:font script="Jpan" typeface="ＭＳ Ｐゴシック"/>
        <a:font script="Hang" typeface="맑은 고딕"/>
        <a:font script="Hans" typeface="宋体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</a:minorFont>
    </a:fontScheme>
    <a:fmtScheme name="Office">
      <a: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tint val="65000"/>
                <a:shade val="100000"/>
                <a:satMod val="133000"/>
              </a:schemeClr>
            </a:gs>
            <a:gs pos="15000">
              <a:schemeClr val="phClr">
                <a:tint val="50000"/>
                <a:shade val="100000"/>
                <a:satMod val="140000"/>
              </a:schemeClr>
            </a:gs>
            <a:gs pos="100000">
              <a:schemeClr val="phClr">
                <a:tint val="1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75000"/>
                <a:satMod val="160000"/>
              </a:schemeClr>
            </a:gs>
            <a:gs pos="62000">
              <a:schemeClr val="phClr">
                <a:tint val="100000"/>
                <a:shade val="100000"/>
                <a:satMod val="125000"/>
              </a:schemeClr>
            </a:gs>
            <a:gs pos="100000">
              <a:schemeClr val="phClr">
                <a:tint val="80000"/>
                <a:shade val="100000"/>
                <a:satMod val="140000"/>
              </a:schemeClr>
            </a:gs>
          </a:gsLst>
          <a:lin ang="16200000" scaled="1"/>
        </a:gradFill>
      </a:fillStyleLst>
      <a:lnStyleLst>
        <a:ln w="12700">
          <a:solidFill>
            <a:schemeClr val="phClr"/>
          </a:solidFill>
          <a:prstDash val="solid"/>
        </a:ln>
        <a:ln w="25400">
          <a:solidFill>
            <a:schemeClr val="phClr"/>
          </a:solidFill>
          <a:prstDash val="solid"/>
        </a:ln>
        <a:ln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>
              <a:srgbClr val="000000">
                <a:alpha val="61176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6500000"/>
            </a:lightRig>
          </a:scene3d>
          <a:sp3d contourW="12700" prstMaterial="powder">
            <a:bevelT h="508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  <a:effectStyle>
          <a:effectLst>
            <a:reflection blurRad="12700" stA="25000" endPos="28000" dist="38100" dir="5400000" sy="-100000" rotWithShape="0"/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>
            <a:bevelT w="139700" h="38100"/>
            <a:contourClr>
              <a:schemeClr val="phClr">
                <a:tint val="100000"/>
                <a:shade val="100000"/>
                <a:satMod val="100000"/>
              </a:schemeClr>
            </a:contourClr>
          </a:sp3d>
        </a:effectStyle>
      </a:effectStyleLst>
      <a:bgFillStyleLst>
        <a:solidFill>
          <a:schemeClr val="phClr">
            <a:tint val="100000"/>
            <a:shade val="100000"/>
            <a:satMod val="100000"/>
          </a:schemeClr>
        </a:soli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40000">
              <a:schemeClr val="phClr">
                <a:shade val="70000"/>
                <a:satMod val="145000"/>
              </a:schemeClr>
            </a:gs>
            <a:gs pos="100000">
              <a:schemeClr val="phClr">
                <a:tint val="85000"/>
                <a:satMod val="15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45000"/>
              </a:schemeClr>
            </a:gs>
            <a:gs pos="30000">
              <a:schemeClr val="phClr">
                <a:shade val="65000"/>
                <a:satMod val="155000"/>
              </a:schemeClr>
            </a:gs>
            <a:gs pos="100000">
              <a:schemeClr val="phClr">
                <a:tint val="60000"/>
                <a:satMod val="170000"/>
              </a:schemeClr>
            </a:gs>
          </a:gsLst>
          <a:lin ang="16200000" scaled="1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f105ad54-119a-4495-aa55-0e28b6b4ad2f">english</DirectSourceMarket>
    <ApprovalStatus xmlns="f105ad54-119a-4495-aa55-0e28b6b4ad2f">In Progress</ApprovalStatus>
    <MarketSpecific xmlns="f105ad54-119a-4495-aa55-0e28b6b4ad2f" xsi:nil="true"/>
    <PrimaryImageGen xmlns="f105ad54-119a-4495-aa55-0e28b6b4ad2f">true</PrimaryImageGen>
    <ThumbnailAssetId xmlns="f105ad54-119a-4495-aa55-0e28b6b4ad2f" xsi:nil="true"/>
    <NumericId xmlns="f105ad54-119a-4495-aa55-0e28b6b4ad2f">-1</NumericId>
    <TPFriendlyName xmlns="f105ad54-119a-4495-aa55-0e28b6b4ad2f">Marketing plan</TPFriendlyName>
    <BusinessGroup xmlns="f105ad54-119a-4495-aa55-0e28b6b4ad2f" xsi:nil="true"/>
    <APEditor xmlns="f105ad54-119a-4495-aa55-0e28b6b4ad2f">
      <UserInfo>
        <DisplayName>REDMOND\v-luannv</DisplayName>
        <AccountId>179</AccountId>
        <AccountType/>
      </UserInfo>
    </APEditor>
    <SourceTitle xmlns="f105ad54-119a-4495-aa55-0e28b6b4ad2f">Marketing plan</SourceTitle>
    <OpenTemplate xmlns="f105ad54-119a-4495-aa55-0e28b6b4ad2f">true</OpenTemplate>
    <UALocComments xmlns="f105ad54-119a-4495-aa55-0e28b6b4ad2f" xsi:nil="true"/>
    <ParentAssetId xmlns="f105ad54-119a-4495-aa55-0e28b6b4ad2f" xsi:nil="true"/>
    <PublishStatusLookup xmlns="f105ad54-119a-4495-aa55-0e28b6b4ad2f">
      <Value>88773</Value>
      <Value>519276</Value>
    </PublishStatusLookup>
    <IntlLangReviewDate xmlns="f105ad54-119a-4495-aa55-0e28b6b4ad2f" xsi:nil="true"/>
    <LastPublishResultLookup xmlns="f105ad54-119a-4495-aa55-0e28b6b4ad2f" xsi:nil="true"/>
    <MachineTranslated xmlns="f105ad54-119a-4495-aa55-0e28b6b4ad2f" xsi:nil="true"/>
    <OriginalSourceMarket xmlns="f105ad54-119a-4495-aa55-0e28b6b4ad2f">english</OriginalSourceMarket>
    <TPInstallLocation xmlns="f105ad54-119a-4495-aa55-0e28b6b4ad2f">{My Templates}</TPInstallLocation>
    <APDescription xmlns="f105ad54-119a-4495-aa55-0e28b6b4ad2f" xsi:nil="true"/>
    <ContentItem xmlns="f105ad54-119a-4495-aa55-0e28b6b4ad2f" xsi:nil="true"/>
    <ClipArtFilename xmlns="f105ad54-119a-4495-aa55-0e28b6b4ad2f" xsi:nil="true"/>
    <EditorialStatus xmlns="f105ad54-119a-4495-aa55-0e28b6b4ad2f" xsi:nil="true"/>
    <PublishTargets xmlns="f105ad54-119a-4495-aa55-0e28b6b4ad2f">OfficeOnline</PublishTargets>
    <TPLaunchHelpLinkType xmlns="f105ad54-119a-4495-aa55-0e28b6b4ad2f">Template</TPLaunchHelpLinkType>
    <LastModifiedDateTime xmlns="f105ad54-119a-4495-aa55-0e28b6b4ad2f" xsi:nil="true"/>
    <TimesCloned xmlns="f105ad54-119a-4495-aa55-0e28b6b4ad2f" xsi:nil="true"/>
    <Provider xmlns="f105ad54-119a-4495-aa55-0e28b6b4ad2f">EY006220130</Provider>
    <AssetStart xmlns="f105ad54-119a-4495-aa55-0e28b6b4ad2f">2009-06-17T13:36:51+00:00</AssetStart>
    <LastHandOff xmlns="f105ad54-119a-4495-aa55-0e28b6b4ad2f" xsi:nil="true"/>
    <AcquiredFrom xmlns="f105ad54-119a-4495-aa55-0e28b6b4ad2f" xsi:nil="true"/>
    <TPClientViewer xmlns="f105ad54-119a-4495-aa55-0e28b6b4ad2f">Microsoft Office PowerPoint</TPClientViewer>
    <ArtSampleDocs xmlns="f105ad54-119a-4495-aa55-0e28b6b4ad2f" xsi:nil="true"/>
    <UACurrentWords xmlns="f105ad54-119a-4495-aa55-0e28b6b4ad2f">0</UACurrentWords>
    <UALocRecommendation xmlns="f105ad54-119a-4495-aa55-0e28b6b4ad2f">Localize</UALocRecommendation>
    <IsDeleted xmlns="f105ad54-119a-4495-aa55-0e28b6b4ad2f">false</IsDeleted>
    <ShowIn xmlns="f105ad54-119a-4495-aa55-0e28b6b4ad2f">Show everywhere</ShowIn>
    <UANotes xmlns="f105ad54-119a-4495-aa55-0e28b6b4ad2f">online only</UANotes>
    <TemplateStatus xmlns="f105ad54-119a-4495-aa55-0e28b6b4ad2f" xsi:nil="true"/>
    <VoteCount xmlns="f105ad54-119a-4495-aa55-0e28b6b4ad2f" xsi:nil="true"/>
    <CSXHash xmlns="f105ad54-119a-4495-aa55-0e28b6b4ad2f" xsi:nil="true"/>
    <AssetExpire xmlns="f105ad54-119a-4495-aa55-0e28b6b4ad2f">2100-01-01T00:00:00+00:00</AssetExpire>
    <DSATActionTaken xmlns="f105ad54-119a-4495-aa55-0e28b6b4ad2f" xsi:nil="true"/>
    <CSXSubmissionMarket xmlns="f105ad54-119a-4495-aa55-0e28b6b4ad2f" xsi:nil="true"/>
    <TPExecutable xmlns="f105ad54-119a-4495-aa55-0e28b6b4ad2f" xsi:nil="true"/>
    <SubmitterId xmlns="f105ad54-119a-4495-aa55-0e28b6b4ad2f" xsi:nil="true"/>
    <AssetType xmlns="f105ad54-119a-4495-aa55-0e28b6b4ad2f">TP</AssetType>
    <CSXUpdate xmlns="f105ad54-119a-4495-aa55-0e28b6b4ad2f">false</CSXUpdate>
    <BugNumber xmlns="f105ad54-119a-4495-aa55-0e28b6b4ad2f" xsi:nil="true"/>
    <ApprovalLog xmlns="f105ad54-119a-4495-aa55-0e28b6b4ad2f" xsi:nil="true"/>
    <CSXSubmissionDate xmlns="f105ad54-119a-4495-aa55-0e28b6b4ad2f" xsi:nil="true"/>
    <Milestone xmlns="f105ad54-119a-4495-aa55-0e28b6b4ad2f" xsi:nil="true"/>
    <OriginAsset xmlns="f105ad54-119a-4495-aa55-0e28b6b4ad2f" xsi:nil="true"/>
    <TPComponent xmlns="f105ad54-119a-4495-aa55-0e28b6b4ad2f">PPTFiles</TPComponent>
    <Component xmlns="c7af2036-029c-470e-8042-297c68a41472" xsi:nil="true"/>
    <Description0 xmlns="c7af2036-029c-470e-8042-297c68a41472" xsi:nil="true"/>
    <AssetId xmlns="f105ad54-119a-4495-aa55-0e28b6b4ad2f">TP010107969</AssetId>
    <TPApplication xmlns="f105ad54-119a-4495-aa55-0e28b6b4ad2f">PowerPoint</TPApplication>
    <TPLaunchHelpLink xmlns="f105ad54-119a-4495-aa55-0e28b6b4ad2f" xsi:nil="true"/>
    <IntlLocPriority xmlns="f105ad54-119a-4495-aa55-0e28b6b4ad2f" xsi:nil="true"/>
    <PlannedPubDate xmlns="f105ad54-119a-4495-aa55-0e28b6b4ad2f" xsi:nil="true"/>
    <HandoffToMSDN xmlns="f105ad54-119a-4495-aa55-0e28b6b4ad2f" xsi:nil="true"/>
    <IntlLangReviewer xmlns="f105ad54-119a-4495-aa55-0e28b6b4ad2f" xsi:nil="true"/>
    <CrawlForDependencies xmlns="f105ad54-119a-4495-aa55-0e28b6b4ad2f">false</CrawlForDependencies>
    <TrustLevel xmlns="f105ad54-119a-4495-aa55-0e28b6b4ad2f">1 Microsoft Managed Content</TrustLevel>
    <IsSearchable xmlns="f105ad54-119a-4495-aa55-0e28b6b4ad2f">false</IsSearchable>
    <TPNamespace xmlns="f105ad54-119a-4495-aa55-0e28b6b4ad2f">POWERPNT</TPNamespace>
    <Markets xmlns="f105ad54-119a-4495-aa55-0e28b6b4ad2f"/>
    <AverageRating xmlns="f105ad54-119a-4495-aa55-0e28b6b4ad2f" xsi:nil="true"/>
    <OutputCachingOn xmlns="f105ad54-119a-4495-aa55-0e28b6b4ad2f">false</OutputCachingOn>
    <IntlLangReview xmlns="f105ad54-119a-4495-aa55-0e28b6b4ad2f" xsi:nil="true"/>
    <UAProjectedTotalWords xmlns="f105ad54-119a-4495-aa55-0e28b6b4ad2f" xsi:nil="true"/>
    <APAuthor xmlns="f105ad54-119a-4495-aa55-0e28b6b4ad2f">
      <UserInfo>
        <DisplayName>REDMOND\cynvey</DisplayName>
        <AccountId>305</AccountId>
        <AccountType/>
      </UserInfo>
    </APAuthor>
    <TPAppVersion xmlns="f105ad54-119a-4495-aa55-0e28b6b4ad2f">11</TPAppVersion>
    <TPCommandLine xmlns="f105ad54-119a-4495-aa55-0e28b6b4ad2f">{PP} /n {FilePath}</TPCommandLine>
    <EditorialTags xmlns="f105ad54-119a-4495-aa55-0e28b6b4ad2f" xsi:nil="true"/>
    <Downloads xmlns="f105ad54-119a-4495-aa55-0e28b6b4ad2f">0</Downloads>
    <Providers xmlns="f105ad54-119a-4495-aa55-0e28b6b4ad2f" xsi:nil="true"/>
    <LegacyData xmlns="f105ad54-119a-4495-aa55-0e28b6b4ad2f" xsi:nil="true"/>
    <OOCacheId xmlns="f105ad54-119a-4495-aa55-0e28b6b4ad2f" xsi:nil="true"/>
    <FriendlyTitle xmlns="f105ad54-119a-4495-aa55-0e28b6b4ad2f" xsi:nil="true"/>
    <TemplateTemplateType xmlns="f105ad54-119a-4495-aa55-0e28b6b4ad2f">PowerPoint 2003 Default</TemplateTemplateType>
    <Manager xmlns="f105ad54-119a-4495-aa55-0e28b6b4ad2f" xsi:nil="true"/>
    <PolicheckWords xmlns="f105ad54-119a-4495-aa55-0e28b6b4ad2f" xsi:nil="true"/>
    <BlockPublish xmlns="f105ad54-119a-4495-aa55-0e28b6b4ad2f" xsi:nil="true"/>
    <InternalTagsTaxHTField0 xmlns="f105ad54-119a-4495-aa55-0e28b6b4ad2f">
      <Terms xmlns="http://schemas.microsoft.com/office/infopath/2007/PartnerControls"/>
    </InternalTagsTaxHTField0>
    <CampaignTagsTaxHTField0 xmlns="f105ad54-119a-4495-aa55-0e28b6b4ad2f">
      <Terms xmlns="http://schemas.microsoft.com/office/infopath/2007/PartnerControls"/>
    </CampaignTagsTaxHTField0>
    <LocNewPublishedVersionLookup xmlns="f105ad54-119a-4495-aa55-0e28b6b4ad2f" xsi:nil="true"/>
    <LocPublishedDependentAssetsLookup xmlns="f105ad54-119a-4495-aa55-0e28b6b4ad2f" xsi:nil="true"/>
    <LocManualTestRequired xmlns="f105ad54-119a-4495-aa55-0e28b6b4ad2f" xsi:nil="true"/>
    <LocLastLocAttemptVersionTypeLookup xmlns="f105ad54-119a-4495-aa55-0e28b6b4ad2f" xsi:nil="true"/>
    <LocOverallPublishStatusLookup xmlns="f105ad54-119a-4495-aa55-0e28b6b4ad2f" xsi:nil="true"/>
    <LocPublishedLinkedAssetsLookup xmlns="f105ad54-119a-4495-aa55-0e28b6b4ad2f" xsi:nil="true"/>
    <TaxCatchAll xmlns="f105ad54-119a-4495-aa55-0e28b6b4ad2f"/>
    <LocComments xmlns="f105ad54-119a-4495-aa55-0e28b6b4ad2f" xsi:nil="true"/>
    <LocProcessedForHandoffsLookup xmlns="f105ad54-119a-4495-aa55-0e28b6b4ad2f" xsi:nil="true"/>
    <LocProcessedForMarketsLookup xmlns="f105ad54-119a-4495-aa55-0e28b6b4ad2f" xsi:nil="true"/>
    <LocOverallHandbackStatusLookup xmlns="f105ad54-119a-4495-aa55-0e28b6b4ad2f" xsi:nil="true"/>
    <FeatureTagsTaxHTField0 xmlns="f105ad54-119a-4495-aa55-0e28b6b4ad2f">
      <Terms xmlns="http://schemas.microsoft.com/office/infopath/2007/PartnerControls"/>
    </FeatureTagsTaxHTField0>
    <LocOverallPreviewStatusLookup xmlns="f105ad54-119a-4495-aa55-0e28b6b4ad2f" xsi:nil="true"/>
    <LocalizationTagsTaxHTField0 xmlns="f105ad54-119a-4495-aa55-0e28b6b4ad2f">
      <Terms xmlns="http://schemas.microsoft.com/office/infopath/2007/PartnerControls"/>
    </LocalizationTagsTaxHTField0>
    <ScenarioTagsTaxHTField0 xmlns="f105ad54-119a-4495-aa55-0e28b6b4ad2f">
      <Terms xmlns="http://schemas.microsoft.com/office/infopath/2007/PartnerControls"/>
    </ScenarioTagsTaxHTField0>
    <LocOverallLocStatusLookup xmlns="f105ad54-119a-4495-aa55-0e28b6b4ad2f" xsi:nil="true"/>
    <LocRecommendedHandoff xmlns="f105ad54-119a-4495-aa55-0e28b6b4ad2f" xsi:nil="true"/>
    <RecommendationsModifier xmlns="f105ad54-119a-4495-aa55-0e28b6b4ad2f" xsi:nil="true"/>
    <LocLastLocAttemptVersionLookup xmlns="f105ad54-119a-4495-aa55-0e28b6b4ad2f">99451</LocLastLocAttemptVersionLookup>
    <OriginalRelease xmlns="f105ad54-119a-4495-aa55-0e28b6b4ad2f">14</OriginalRelease>
    <LocMarketGroupTiers2 xmlns="f105ad54-119a-4495-aa55-0e28b6b4ad2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37696D9D1D95EC45A9440548E782419D04008C4669C20C93454ABB50E332FADBDDBE" ma:contentTypeVersion="55" ma:contentTypeDescription="Create a new document." ma:contentTypeScope="" ma:versionID="0862fa1d3c98dca9116b8c2bbf050b2c">
  <xsd:schema xmlns:xsd="http://www.w3.org/2001/XMLSchema" xmlns:xs="http://www.w3.org/2001/XMLSchema" xmlns:p="http://schemas.microsoft.com/office/2006/metadata/properties" xmlns:ns2="f105ad54-119a-4495-aa55-0e28b6b4ad2f" xmlns:ns3="c7af2036-029c-470e-8042-297c68a41472" targetNamespace="http://schemas.microsoft.com/office/2006/metadata/properties" ma:root="true" ma:fieldsID="efcf89ea05a71204977c7c6a0a118372" ns2:_="" ns3:_="">
    <xsd:import namespace="f105ad54-119a-4495-aa55-0e28b6b4ad2f"/>
    <xsd:import namespace="c7af2036-029c-470e-8042-297c68a41472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  <xsd:element ref="ns3:Description0" minOccurs="0"/>
                <xsd:element ref="ns3:Compone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05ad54-119a-4495-aa55-0e28b6b4ad2f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0:00:00Z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fcc66ca1-c804-4edc-95c8-efd5040409e2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77ED1C39-458B-43CB-92CF-2BB5034D6716}" ma:internalName="CSXSubmissionMarket" ma:readOnly="false" ma:showField="MarketName" ma:web="f105ad54-119a-4495-aa55-0e28b6b4ad2f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6cd481e8-ffbe-48c6-a0d2-a06a66f62d0e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48E76E2C-5BED-4E0E-9D91-D053B66F5ED2}" ma:internalName="InProjectListLookup" ma:readOnly="true" ma:showField="InProjectLis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49953ee0-cdd8-4a42-ac76-36ba2a8fee2f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48E76E2C-5BED-4E0E-9D91-D053B66F5ED2}" ma:internalName="LastCompleteVersionLookup" ma:readOnly="true" ma:showField="LastComplete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48E76E2C-5BED-4E0E-9D91-D053B66F5ED2}" ma:internalName="LastPreviewErrorLookup" ma:readOnly="true" ma:showField="LastPreviewError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48E76E2C-5BED-4E0E-9D91-D053B66F5ED2}" ma:internalName="LastPreviewResultLookup" ma:readOnly="true" ma:showField="LastPreviewResul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48E76E2C-5BED-4E0E-9D91-D053B66F5ED2}" ma:internalName="LastPreviewAttemptDateLookup" ma:readOnly="true" ma:showField="LastPreviewAttemptDat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48E76E2C-5BED-4E0E-9D91-D053B66F5ED2}" ma:internalName="LastPreviewedByLookup" ma:readOnly="true" ma:showField="LastPreviewedBy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48E76E2C-5BED-4E0E-9D91-D053B66F5ED2}" ma:internalName="LastPreviewTimeLookup" ma:readOnly="true" ma:showField="LastPreviewTi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48E76E2C-5BED-4E0E-9D91-D053B66F5ED2}" ma:internalName="LastPreviewVersionLookup" ma:readOnly="true" ma:showField="LastPreview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48E76E2C-5BED-4E0E-9D91-D053B66F5ED2}" ma:internalName="LastPublishErrorLookup" ma:readOnly="true" ma:showField="LastPublishError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48E76E2C-5BED-4E0E-9D91-D053B66F5ED2}" ma:internalName="LastPublishResultLookup" ma:readOnly="true" ma:showField="LastPublishResult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48E76E2C-5BED-4E0E-9D91-D053B66F5ED2}" ma:internalName="LastPublishAttemptDateLookup" ma:readOnly="true" ma:showField="LastPublishAttemptDat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48E76E2C-5BED-4E0E-9D91-D053B66F5ED2}" ma:internalName="LastPublishedByLookup" ma:readOnly="true" ma:showField="LastPublishedBy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48E76E2C-5BED-4E0E-9D91-D053B66F5ED2}" ma:internalName="LastPublishTimeLookup" ma:readOnly="true" ma:showField="LastPublishTi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48E76E2C-5BED-4E0E-9D91-D053B66F5ED2}" ma:internalName="LastPublishVersionLookup" ma:readOnly="true" ma:showField="LastPublishVersion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F611A6F9-FC3A-482F-805C-5B55AA6502C0}" ma:internalName="LocLastLocAttemptVersionLookup" ma:readOnly="false" ma:showField="LastLocAttemptVersion" ma:web="f105ad54-119a-4495-aa55-0e28b6b4ad2f">
      <xsd:simpleType>
        <xsd:restriction base="dms:Lookup"/>
      </xsd:simpleType>
    </xsd:element>
    <xsd:element name="LocLastLocAttemptVersionTypeLookup" ma:index="72" nillable="true" ma:displayName="Loc Last Loc Attempt Version Type" ma:default="" ma:list="{F611A6F9-FC3A-482F-805C-5B55AA6502C0}" ma:internalName="LocLastLocAttemptVersionTypeLookup" ma:readOnly="true" ma:showField="LastLocAttemptVersionType" ma:web="f105ad54-119a-4495-aa55-0e28b6b4ad2f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F611A6F9-FC3A-482F-805C-5B55AA6502C0}" ma:internalName="LocNewPublishedVersionLookup" ma:readOnly="true" ma:showField="NewPublishedVersion" ma:web="f105ad54-119a-4495-aa55-0e28b6b4ad2f">
      <xsd:simpleType>
        <xsd:restriction base="dms:Lookup"/>
      </xsd:simpleType>
    </xsd:element>
    <xsd:element name="LocOverallHandbackStatusLookup" ma:index="76" nillable="true" ma:displayName="Loc Overall Handback Status" ma:default="" ma:list="{F611A6F9-FC3A-482F-805C-5B55AA6502C0}" ma:internalName="LocOverallHandbackStatusLookup" ma:readOnly="true" ma:showField="OverallHandbackStatus" ma:web="f105ad54-119a-4495-aa55-0e28b6b4ad2f">
      <xsd:simpleType>
        <xsd:restriction base="dms:Lookup"/>
      </xsd:simpleType>
    </xsd:element>
    <xsd:element name="LocOverallLocStatusLookup" ma:index="77" nillable="true" ma:displayName="Loc Overall Localize Status" ma:default="" ma:list="{F611A6F9-FC3A-482F-805C-5B55AA6502C0}" ma:internalName="LocOverallLocStatusLookup" ma:readOnly="true" ma:showField="OverallLocStatus" ma:web="f105ad54-119a-4495-aa55-0e28b6b4ad2f">
      <xsd:simpleType>
        <xsd:restriction base="dms:Lookup"/>
      </xsd:simpleType>
    </xsd:element>
    <xsd:element name="LocOverallPreviewStatusLookup" ma:index="78" nillable="true" ma:displayName="Loc Overall Preview Status" ma:default="" ma:list="{F611A6F9-FC3A-482F-805C-5B55AA6502C0}" ma:internalName="LocOverallPreviewStatusLookup" ma:readOnly="true" ma:showField="OverallPreviewStatus" ma:web="f105ad54-119a-4495-aa55-0e28b6b4ad2f">
      <xsd:simpleType>
        <xsd:restriction base="dms:Lookup"/>
      </xsd:simpleType>
    </xsd:element>
    <xsd:element name="LocOverallPublishStatusLookup" ma:index="79" nillable="true" ma:displayName="Loc Overall Publish Status" ma:default="" ma:list="{F611A6F9-FC3A-482F-805C-5B55AA6502C0}" ma:internalName="LocOverallPublishStatusLookup" ma:readOnly="true" ma:showField="OverallPublishStatus" ma:web="f105ad54-119a-4495-aa55-0e28b6b4ad2f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F611A6F9-FC3A-482F-805C-5B55AA6502C0}" ma:internalName="LocProcessedForHandoffsLookup" ma:readOnly="true" ma:showField="ProcessedForHandoffs" ma:web="f105ad54-119a-4495-aa55-0e28b6b4ad2f">
      <xsd:simpleType>
        <xsd:restriction base="dms:Lookup"/>
      </xsd:simpleType>
    </xsd:element>
    <xsd:element name="LocProcessedForMarketsLookup" ma:index="82" nillable="true" ma:displayName="Loc Processed For Markets" ma:default="" ma:list="{F611A6F9-FC3A-482F-805C-5B55AA6502C0}" ma:internalName="LocProcessedForMarketsLookup" ma:readOnly="true" ma:showField="ProcessedForMarkets" ma:web="f105ad54-119a-4495-aa55-0e28b6b4ad2f">
      <xsd:simpleType>
        <xsd:restriction base="dms:Lookup"/>
      </xsd:simpleType>
    </xsd:element>
    <xsd:element name="LocPublishedDependentAssetsLookup" ma:index="83" nillable="true" ma:displayName="Loc Published Dependent Assets" ma:default="" ma:list="{F611A6F9-FC3A-482F-805C-5B55AA6502C0}" ma:internalName="LocPublishedDependentAssetsLookup" ma:readOnly="true" ma:showField="PublishedDependentAssets" ma:web="f105ad54-119a-4495-aa55-0e28b6b4ad2f">
      <xsd:simpleType>
        <xsd:restriction base="dms:Lookup"/>
      </xsd:simpleType>
    </xsd:element>
    <xsd:element name="LocPublishedLinkedAssetsLookup" ma:index="84" nillable="true" ma:displayName="Loc Published Linked Assets" ma:default="" ma:list="{F611A6F9-FC3A-482F-805C-5B55AA6502C0}" ma:internalName="LocPublishedLinkedAssetsLookup" ma:readOnly="true" ma:showField="PublishedLinkedAssets" ma:web="f105ad54-119a-4495-aa55-0e28b6b4ad2f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e3ccb7f3-e095-4e60-89e4-99358a9e407b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77ED1C39-458B-43CB-92CF-2BB5034D6716}" ma:internalName="Markets" ma:readOnly="false" ma:showField="MarketName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48E76E2C-5BED-4E0E-9D91-D053B66F5ED2}" ma:internalName="NumOfRatingsLookup" ma:readOnly="true" ma:showField="NumOfRatings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48E76E2C-5BED-4E0E-9D91-D053B66F5ED2}" ma:internalName="PublishStatusLookup" ma:readOnly="false" ma:showField="PublishStatus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faf1e1af-89ff-457d-b189-64e47bbed779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14d3419f-9772-4c8d-a0a0-05446c45e95f}" ma:internalName="TaxCatchAll" ma:showField="CatchAllData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14d3419f-9772-4c8d-a0a0-05446c45e95f}" ma:internalName="TaxCatchAllLabel" ma:readOnly="true" ma:showField="CatchAllDataLabel" ma:web="f105ad54-119a-4495-aa55-0e28b6b4ad2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af2036-029c-470e-8042-297c68a41472" elementFormDefault="qualified">
    <xsd:import namespace="http://schemas.microsoft.com/office/2006/documentManagement/types"/>
    <xsd:import namespace="http://schemas.microsoft.com/office/infopath/2007/PartnerControls"/>
    <xsd:element name="Description0" ma:index="134" nillable="true" ma:displayName="Description" ma:internalName="Description0">
      <xsd:simpleType>
        <xsd:restriction base="dms:Note"/>
      </xsd:simpleType>
    </xsd:element>
    <xsd:element name="Component" ma:index="135" nillable="true" ma:displayName="Component" ma:internalName="Component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C92389-62D6-4683-9CCE-7E53F4625BE5}">
  <ds:schemaRefs>
    <ds:schemaRef ds:uri="http://schemas.microsoft.com/office/2006/metadata/properties"/>
    <ds:schemaRef ds:uri="http://schemas.microsoft.com/office/infopath/2007/PartnerControls"/>
    <ds:schemaRef ds:uri="f105ad54-119a-4495-aa55-0e28b6b4ad2f"/>
    <ds:schemaRef ds:uri="c7af2036-029c-470e-8042-297c68a41472"/>
  </ds:schemaRefs>
</ds:datastoreItem>
</file>

<file path=customXml/itemProps2.xml><?xml version="1.0" encoding="utf-8"?>
<ds:datastoreItem xmlns:ds="http://schemas.openxmlformats.org/officeDocument/2006/customXml" ds:itemID="{2A11D3E0-85BC-4761-9F89-41C4A45AC6E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4277775-7742-4E0E-8C54-05FE064A3A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05ad54-119a-4495-aa55-0e28b6b4ad2f"/>
    <ds:schemaRef ds:uri="c7af2036-029c-470e-8042-297c68a414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366</Words>
  <Application>Microsoft Macintosh PowerPoint</Application>
  <PresentationFormat>Bildschirmpräsentation (4:3)</PresentationFormat>
  <Paragraphs>736</Paragraphs>
  <Slides>23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9" baseType="lpstr">
      <vt:lpstr>Calibri</vt:lpstr>
      <vt:lpstr>Calibri Light</vt:lpstr>
      <vt:lpstr>Courier New</vt:lpstr>
      <vt:lpstr>Wingdings</vt:lpstr>
      <vt:lpstr>Arial</vt:lpstr>
      <vt:lpstr>Rückblick</vt:lpstr>
      <vt:lpstr>Marketingplan</vt:lpstr>
      <vt:lpstr>Übersicht</vt:lpstr>
      <vt:lpstr>Produktdefinition</vt:lpstr>
      <vt:lpstr>Übersicht</vt:lpstr>
      <vt:lpstr>SWOT-Analyse</vt:lpstr>
      <vt:lpstr>Positionierungsanalyse</vt:lpstr>
      <vt:lpstr>Lebenszyklusanalyse</vt:lpstr>
      <vt:lpstr>Portfolioanalyse</vt:lpstr>
      <vt:lpstr>Übersicht</vt:lpstr>
      <vt:lpstr>Marktwahlstrategien</vt:lpstr>
      <vt:lpstr>Marktwahlstrategien</vt:lpstr>
      <vt:lpstr>Festlegung der strategischen Ziele</vt:lpstr>
      <vt:lpstr>Festlegung der strategischen Ziele</vt:lpstr>
      <vt:lpstr>Marktbearbeitungsstrategien</vt:lpstr>
      <vt:lpstr>Marktteilnehmerstrategien</vt:lpstr>
      <vt:lpstr>Marketinginstrumentstrategien</vt:lpstr>
      <vt:lpstr>Bestimmung des Marketingbudgets</vt:lpstr>
      <vt:lpstr>Übersicht</vt:lpstr>
      <vt:lpstr>PowerPoint-Präsentation</vt:lpstr>
      <vt:lpstr>Übersicht</vt:lpstr>
      <vt:lpstr>Produktpolitik</vt:lpstr>
      <vt:lpstr>Preispolitik</vt:lpstr>
      <vt:lpstr>Übersicht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Marketingplan</dc:title>
  <dc:creator>Michael Lötscher</dc:creator>
  <cp:lastModifiedBy/>
  <cp:revision>1</cp:revision>
  <dcterms:created xsi:type="dcterms:W3CDTF">2016-03-23T09:14:50Z</dcterms:created>
  <dcterms:modified xsi:type="dcterms:W3CDTF">2016-04-13T10:55:25Z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CID">
    <vt:lpwstr>1031</vt:lpwstr>
  </property>
  <property fmtid="{D5CDD505-2E9C-101B-9397-08002B2CF9AE}" pid="3" name="ContentTypeId">
    <vt:lpwstr>0x01010037696D9D1D95EC45A9440548E782419D04008C4669C20C93454ABB50E332FADBDDBE</vt:lpwstr>
  </property>
  <property fmtid="{D5CDD505-2E9C-101B-9397-08002B2CF9AE}" pid="4" name="ImageGenCounter">
    <vt:i4>0</vt:i4>
  </property>
  <property fmtid="{D5CDD505-2E9C-101B-9397-08002B2CF9AE}" pid="5" name="ImageGenStatus">
    <vt:i4>0</vt:i4>
  </property>
  <property fmtid="{D5CDD505-2E9C-101B-9397-08002B2CF9AE}" pid="6" name="PolicheckStatus">
    <vt:i4>0</vt:i4>
  </property>
  <property fmtid="{D5CDD505-2E9C-101B-9397-08002B2CF9AE}" pid="7" name="Applications">
    <vt:lpwstr>67;#Template 12;#53;#PowerPoint 12;#563;#PowerPoint 14</vt:lpwstr>
  </property>
  <property fmtid="{D5CDD505-2E9C-101B-9397-08002B2CF9AE}" pid="8" name="PolicheckCounter">
    <vt:i4>0</vt:i4>
  </property>
  <property fmtid="{D5CDD505-2E9C-101B-9397-08002B2CF9AE}" pid="9" name="APTrustLevel">
    <vt:r8>1</vt:r8>
  </property>
  <property fmtid="{D5CDD505-2E9C-101B-9397-08002B2CF9AE}" pid="10" name="Order">
    <vt:r8>10927800</vt:r8>
  </property>
</Properties>
</file>

<file path=docProps/thumbnail.jpeg>
</file>